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5143500" cx="9144000"/>
  <p:notesSz cx="6858000" cy="9144000"/>
  <p:embeddedFontLst>
    <p:embeddedFont>
      <p:font typeface="Roboto"/>
      <p:regular r:id="rId90"/>
      <p:bold r:id="rId91"/>
      <p:italic r:id="rId92"/>
      <p:boldItalic r:id="rId93"/>
    </p:embeddedFont>
    <p:embeddedFont>
      <p:font typeface="Roboto Medium"/>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52">
          <p15:clr>
            <a:srgbClr val="9AA0A6"/>
          </p15:clr>
        </p15:guide>
        <p15:guide id="2" orient="horz" pos="329">
          <p15:clr>
            <a:srgbClr val="9AA0A6"/>
          </p15:clr>
        </p15:guide>
        <p15:guide id="3" pos="5449">
          <p15:clr>
            <a:srgbClr val="9AA0A6"/>
          </p15:clr>
        </p15:guide>
        <p15:guide id="4" orient="horz" pos="2737">
          <p15:clr>
            <a:srgbClr val="9AA0A6"/>
          </p15:clr>
        </p15:guide>
        <p15:guide id="5" orient="horz" pos="759">
          <p15:clr>
            <a:srgbClr val="9AA0A6"/>
          </p15:clr>
        </p15:guide>
        <p15:guide id="6" pos="352">
          <p15:clr>
            <a:srgbClr val="9AA0A6"/>
          </p15:clr>
        </p15:guide>
        <p15:guide id="7" pos="454">
          <p15:clr>
            <a:srgbClr val="9AA0A6"/>
          </p15:clr>
        </p15:guide>
        <p15:guide id="8">
          <p15:clr>
            <a:srgbClr val="9AA0A6"/>
          </p15:clr>
        </p15:guide>
        <p15:guide id="9" pos="27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52"/>
        <p:guide pos="329" orient="horz"/>
        <p:guide pos="5449"/>
        <p:guide pos="2737" orient="horz"/>
        <p:guide pos="759" orient="horz"/>
        <p:guide pos="352"/>
        <p:guide pos="454"/>
        <p:guide/>
        <p:guide pos="27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Medium-bold.fntdata"/><Relationship Id="rId94" Type="http://schemas.openxmlformats.org/officeDocument/2006/relationships/font" Target="fonts/RobotoMedium-regular.fntdata"/><Relationship Id="rId97" Type="http://schemas.openxmlformats.org/officeDocument/2006/relationships/font" Target="fonts/RobotoMedium-boldItalic.fntdata"/><Relationship Id="rId96" Type="http://schemas.openxmlformats.org/officeDocument/2006/relationships/font" Target="fonts/RobotoMedium-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65c215436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65c215436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portada se usa cuando se quiere/tenga una imagen de orientación vertical y la longitud en caracteres del título lo permita.</a:t>
            </a:r>
            <a:br>
              <a:rPr lang="es"/>
            </a:br>
            <a:r>
              <a:rPr lang="es"/>
              <a:t>Se tendrá que incluir una versión del logo del cliente que funcione con el fondo oscuro. De primera va siempre una versión en color, si no hubiera una versión plana, en este caso en blanco. En el caso haya dificultad preguntar al departamento de Diseño.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fb1507f3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fb1507f3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fb1507f3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fb1507f3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fb1507f3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fb1507f3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fb1507f3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fb1507f3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fb1507f3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fb1507f3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0dd7d5c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0dd7d5c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0dd7d5cd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0dd7d5cd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fb1507f3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fb1507f3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ff6261a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ff6261a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fb1507f3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fb1507f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Portada de sección/capítulo que precede el contenido correspondiente.</a:t>
            </a:r>
            <a:br>
              <a:rPr lang="es"/>
            </a:br>
            <a:r>
              <a:rPr lang="es"/>
              <a:t>El contenido “Portada se sección” es el nombre del sección/capítulo correspondiente y que debe corresponder con el índice. No tiene pie, “Título presentación proyecto.” es el texto/titular del documento.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g75991047e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 name="Google Shape;24;g75991047e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trata de un índice a usar cuando la cantidad de capítulos/secciones y la presencia de anexos, no permite el uso del estilo anterior. Esta estructura incluye subsecciones.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fb1507f3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fb1507f3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fb1507f3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fb1507f3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ver primeros 30 seg y luego a partir del 6:15</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fb1507f3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fb1507f3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Portada de anexo que precede el contenido correspondiente.</a:t>
            </a:r>
            <a:br>
              <a:rPr lang="es"/>
            </a:br>
            <a:r>
              <a:rPr lang="es"/>
              <a:t>El contenido “Portada de anexo” es el nombre del anexo correspondiente y que debe corresponder con el índice. No tiene pie, “Título presentación proyecto.” es el texto/titular del documento.</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fb1507f3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fb1507f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28b1bed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28b1bed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b630d12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b630d128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Portada de sección/</a:t>
            </a:r>
            <a:r>
              <a:rPr lang="es"/>
              <a:t>capítulo que precede el contenido correspondiente</a:t>
            </a:r>
            <a:r>
              <a:rPr lang="es"/>
              <a:t>.</a:t>
            </a:r>
            <a:br>
              <a:rPr lang="es"/>
            </a:br>
            <a:r>
              <a:rPr lang="es"/>
              <a:t>El contenido “Portada se sección” es el nombre del </a:t>
            </a:r>
            <a:r>
              <a:rPr lang="es"/>
              <a:t>sección/capítulo correspondiente y que debe corresponder con el índice. No tiene pie, “Título presentación proyecto.” es el texto/titular del documento.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0527050b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0527050b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0527050b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0527050b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d0527050b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d0527050b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fb1507f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fb1507f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2d0dd7d5cd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2d0dd7d5cd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fb1507f3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fb1507f3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fb1507f3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fb1507f3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fb1507f3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fb1507f3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fb1507f3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fb1507f3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fb1507f3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cfb1507f3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fb1507f3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fb1507f3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fb1507f3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fb1507f3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fb1507f3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fb1507f3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fb1507f3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fb1507f3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d0527050b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d0527050b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2d0dd7d5cd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g2d0dd7d5cd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d0527050b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d0527050b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fb1507f3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cfb1507f3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ff6261a8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ff6261a8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d04a753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d04a753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d04a753bd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d04a753bd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d0dd7d5cd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d0dd7d5cd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0dd7d5cd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0dd7d5c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d04a753bd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d04a753bd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ff6261a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cff6261a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d04a753bd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d04a753bd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2d0dd7d5cd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2d0dd7d5cd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d04a753bd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d04a753bd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cff6261a8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cff6261a8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d04a753bd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d04a753bd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04a753bd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04a753b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cff6261a8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cff6261a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d04a753bd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d04a753bd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d0dd7d5c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d0dd7d5c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d04a753bd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d04a753bd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d04a753bd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d04a753bd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d0527050b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d0527050b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d0dd7d5cd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d0dd7d5cd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d0527050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d0527050b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d0527050b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d0527050b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d0527050b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d0527050b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d0527050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d0527050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d0527050b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d0527050b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cff6261a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cff6261a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d0527050b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d0527050b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cff6261a8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cff6261a8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d0527050b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d0527050b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cff6261a8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cff6261a8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0dd7d5cd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d0dd7d5cd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d0527050b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d0527050b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d0527050b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d0527050b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cff6261a8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cff6261a8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d07eb46cc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d07eb46c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d04a753bd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d04a753bd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d04a753bd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d04a753bd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d04a753bd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d04a753bd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d04a753bd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d04a753bd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d04a753bd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d04a753bd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d04a753bd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d04a753bd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d0dd7d5cd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d0dd7d5cd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d04a753bd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d04a753bd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d0dd7d5cd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d0dd7d5cd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d0dd7d5cd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d0dd7d5cd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d0dd7d5cd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d0dd7d5cd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d0dd7d5cd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d0dd7d5cd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modelo de slide de presentación de un línea condensada en una slide.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fb1507f3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fb1507f3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Portada de sección/capítulo que precede el contenido correspondiente.</a:t>
            </a:r>
            <a:br>
              <a:rPr lang="es"/>
            </a:br>
            <a:r>
              <a:rPr lang="es"/>
              <a:t>El contenido “Portada se sección” es el nombre del sección/capítulo correspondiente y que debe corresponder con el índice. No tiene pie, “Título presentación proyecto.” es el texto/titular del documento.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de diapositiva">
  <p:cSld name="CUSTOM_6">
    <p:spTree>
      <p:nvGrpSpPr>
        <p:cNvPr id="6" name="Shape 6"/>
        <p:cNvGrpSpPr/>
        <p:nvPr/>
      </p:nvGrpSpPr>
      <p:grpSpPr>
        <a:xfrm>
          <a:off x="0" y="0"/>
          <a:ext cx="0" cy="0"/>
          <a:chOff x="0" y="0"/>
          <a:chExt cx="0" cy="0"/>
        </a:xfrm>
      </p:grpSpPr>
      <p:sp>
        <p:nvSpPr>
          <p:cNvPr id="7" name="Google Shape;7;p2"/>
          <p:cNvSpPr txBox="1"/>
          <p:nvPr/>
        </p:nvSpPr>
        <p:spPr>
          <a:xfrm>
            <a:off x="8465275" y="4772975"/>
            <a:ext cx="548700" cy="37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600">
                <a:latin typeface="Roboto"/>
                <a:ea typeface="Roboto"/>
                <a:cs typeface="Roboto"/>
                <a:sym typeface="Roboto"/>
              </a:rPr>
              <a:t>‹#›</a:t>
            </a:fld>
            <a:endParaRPr sz="600">
              <a:latin typeface="Roboto"/>
              <a:ea typeface="Roboto"/>
              <a:cs typeface="Roboto"/>
              <a:sym typeface="Roboto"/>
            </a:endParaRPr>
          </a:p>
        </p:txBody>
      </p:sp>
      <p:cxnSp>
        <p:nvCxnSpPr>
          <p:cNvPr id="8" name="Google Shape;8;p2"/>
          <p:cNvCxnSpPr/>
          <p:nvPr/>
        </p:nvCxnSpPr>
        <p:spPr>
          <a:xfrm>
            <a:off x="0" y="4772975"/>
            <a:ext cx="9144000" cy="0"/>
          </a:xfrm>
          <a:prstGeom prst="straightConnector1">
            <a:avLst/>
          </a:prstGeom>
          <a:noFill/>
          <a:ln cap="flat" cmpd="sng" w="9525">
            <a:solidFill>
              <a:srgbClr val="EFEFEF"/>
            </a:solidFill>
            <a:prstDash val="solid"/>
            <a:round/>
            <a:headEnd len="med" w="med" type="none"/>
            <a:tailEnd len="med" w="med" type="none"/>
          </a:ln>
        </p:spPr>
      </p:cxnSp>
      <p:pic>
        <p:nvPicPr>
          <p:cNvPr id="9" name="Google Shape;9;p2"/>
          <p:cNvPicPr preferRelativeResize="0"/>
          <p:nvPr/>
        </p:nvPicPr>
        <p:blipFill>
          <a:blip r:embed="rId2">
            <a:alphaModFix/>
          </a:blip>
          <a:stretch>
            <a:fillRect/>
          </a:stretch>
        </p:blipFill>
        <p:spPr>
          <a:xfrm>
            <a:off x="267325" y="4903250"/>
            <a:ext cx="104475" cy="109950"/>
          </a:xfrm>
          <a:prstGeom prst="rect">
            <a:avLst/>
          </a:prstGeom>
          <a:noFill/>
          <a:ln>
            <a:noFill/>
          </a:ln>
        </p:spPr>
      </p:pic>
      <p:sp>
        <p:nvSpPr>
          <p:cNvPr id="10" name="Google Shape;10;p2"/>
          <p:cNvSpPr txBox="1"/>
          <p:nvPr/>
        </p:nvSpPr>
        <p:spPr>
          <a:xfrm>
            <a:off x="468777" y="4772975"/>
            <a:ext cx="1844700" cy="37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585858"/>
                </a:solidFill>
                <a:latin typeface="Roboto"/>
                <a:ea typeface="Roboto"/>
                <a:cs typeface="Roboto"/>
                <a:sym typeface="Roboto"/>
              </a:rPr>
              <a:t>BME</a:t>
            </a:r>
            <a:r>
              <a:rPr lang="es" sz="600">
                <a:solidFill>
                  <a:srgbClr val="585858"/>
                </a:solidFill>
                <a:latin typeface="Roboto"/>
                <a:ea typeface="Roboto"/>
                <a:cs typeface="Roboto"/>
                <a:sym typeface="Roboto"/>
              </a:rPr>
              <a:t> /Formación Data.</a:t>
            </a:r>
            <a:endParaRPr sz="600">
              <a:solidFill>
                <a:srgbClr val="585858"/>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ONE_COLUMN_TEXT_1_1_2_2">
    <p:spTree>
      <p:nvGrpSpPr>
        <p:cNvPr id="11" name="Shape 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2.jp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youtube.com/watch?v=cHGaQz0E7AU" TargetMode="Externa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hadoop.apache.org/release.html" TargetMode="Externa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www.youtube.com/watch?v=woUzV_liwto"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pig.apache.org/docs/r0.17.0/basic.html" TargetMode="External"/><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hive.apache.org/" TargetMode="Externa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4.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qoop.apache.org/" TargetMode="Externa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2.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s://hub.docker.com/r/apache/hadoop" TargetMode="External"/><Relationship Id="rId4" Type="http://schemas.openxmlformats.org/officeDocument/2006/relationships/hyperlink" Target="https://hadoop.apache.org/docs/stable/hadoop-project-dist/hadoop-common/SingleCluster.html" TargetMode="External"/><Relationship Id="rId5" Type="http://schemas.openxmlformats.org/officeDocument/2006/relationships/hyperlink" Target="https://github.com/martinprobson/vagrant-hadoop-hive-spark" TargetMode="External"/><Relationship Id="rId6" Type="http://schemas.openxmlformats.org/officeDocument/2006/relationships/hyperlink" Target="https://marketplace.cloud.vmware.com/vsx/solutions/hadoop-3-1-0-multi-node-cluster"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7.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1.png"/><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4.png"/><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F2C"/>
        </a:solidFill>
      </p:bgPr>
    </p:bg>
    <p:spTree>
      <p:nvGrpSpPr>
        <p:cNvPr id="15" name="Shape 15"/>
        <p:cNvGrpSpPr/>
        <p:nvPr/>
      </p:nvGrpSpPr>
      <p:grpSpPr>
        <a:xfrm>
          <a:off x="0" y="0"/>
          <a:ext cx="0" cy="0"/>
          <a:chOff x="0" y="0"/>
          <a:chExt cx="0" cy="0"/>
        </a:xfrm>
      </p:grpSpPr>
      <p:sp>
        <p:nvSpPr>
          <p:cNvPr id="16" name="Google Shape;16;p4"/>
          <p:cNvSpPr/>
          <p:nvPr/>
        </p:nvSpPr>
        <p:spPr>
          <a:xfrm>
            <a:off x="570605" y="1615934"/>
            <a:ext cx="3756900" cy="163200"/>
          </a:xfrm>
          <a:prstGeom prst="rect">
            <a:avLst/>
          </a:prstGeom>
          <a:noFill/>
          <a:ln>
            <a:noFill/>
          </a:ln>
        </p:spPr>
        <p:txBody>
          <a:bodyPr anchorCtr="0" anchor="t" bIns="45700" lIns="0" spcFirstLastPara="1" rIns="91425" wrap="square" tIns="45700">
            <a:noAutofit/>
          </a:bodyPr>
          <a:lstStyle/>
          <a:p>
            <a:pPr indent="0" lvl="0" marL="0" marR="0" rtl="0" algn="l">
              <a:lnSpc>
                <a:spcPct val="110000"/>
              </a:lnSpc>
              <a:spcBef>
                <a:spcPts val="0"/>
              </a:spcBef>
              <a:spcAft>
                <a:spcPts val="0"/>
              </a:spcAft>
              <a:buNone/>
            </a:pPr>
            <a:r>
              <a:rPr lang="es" sz="700">
                <a:solidFill>
                  <a:srgbClr val="FFFFFF"/>
                </a:solidFill>
                <a:latin typeface="Roboto"/>
                <a:ea typeface="Roboto"/>
                <a:cs typeface="Roboto"/>
                <a:sym typeface="Roboto"/>
              </a:rPr>
              <a:t>TBME Mayo 2024 </a:t>
            </a:r>
            <a:endParaRPr sz="700">
              <a:solidFill>
                <a:srgbClr val="FFFFFF"/>
              </a:solidFill>
              <a:latin typeface="Roboto"/>
              <a:ea typeface="Roboto"/>
              <a:cs typeface="Roboto"/>
              <a:sym typeface="Roboto"/>
            </a:endParaRPr>
          </a:p>
          <a:p>
            <a:pPr indent="0" lvl="0" marL="0" marR="0" rtl="0" algn="l">
              <a:lnSpc>
                <a:spcPct val="110000"/>
              </a:lnSpc>
              <a:spcBef>
                <a:spcPts val="0"/>
              </a:spcBef>
              <a:spcAft>
                <a:spcPts val="0"/>
              </a:spcAft>
              <a:buClr>
                <a:srgbClr val="FFFFFF"/>
              </a:buClr>
              <a:buFont typeface="Noto Sans Symbols"/>
              <a:buNone/>
            </a:pPr>
            <a:r>
              <a:t/>
            </a:r>
            <a:endParaRPr sz="700">
              <a:solidFill>
                <a:srgbClr val="FFFFFF"/>
              </a:solidFill>
              <a:latin typeface="Roboto"/>
              <a:ea typeface="Roboto"/>
              <a:cs typeface="Roboto"/>
              <a:sym typeface="Roboto"/>
            </a:endParaRPr>
          </a:p>
        </p:txBody>
      </p:sp>
      <p:pic>
        <p:nvPicPr>
          <p:cNvPr id="17" name="Google Shape;17;p4"/>
          <p:cNvPicPr preferRelativeResize="0"/>
          <p:nvPr/>
        </p:nvPicPr>
        <p:blipFill>
          <a:blip r:embed="rId3">
            <a:alphaModFix/>
          </a:blip>
          <a:stretch>
            <a:fillRect/>
          </a:stretch>
        </p:blipFill>
        <p:spPr>
          <a:xfrm>
            <a:off x="570601" y="4421950"/>
            <a:ext cx="715849" cy="124500"/>
          </a:xfrm>
          <a:prstGeom prst="rect">
            <a:avLst/>
          </a:prstGeom>
          <a:noFill/>
          <a:ln>
            <a:noFill/>
          </a:ln>
        </p:spPr>
      </p:pic>
      <p:sp>
        <p:nvSpPr>
          <p:cNvPr id="18" name="Google Shape;18;p4"/>
          <p:cNvSpPr txBox="1"/>
          <p:nvPr/>
        </p:nvSpPr>
        <p:spPr>
          <a:xfrm>
            <a:off x="570600" y="1758000"/>
            <a:ext cx="4362300" cy="21639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s" sz="4000">
                <a:solidFill>
                  <a:srgbClr val="FFFFFF"/>
                </a:solidFill>
                <a:latin typeface="Roboto Medium"/>
                <a:ea typeface="Roboto Medium"/>
                <a:cs typeface="Roboto Medium"/>
                <a:sym typeface="Roboto Medium"/>
              </a:rPr>
              <a:t>Formación Data (dia 1)</a:t>
            </a:r>
            <a:r>
              <a:rPr lang="es" sz="4000">
                <a:solidFill>
                  <a:srgbClr val="FF4543"/>
                </a:solidFill>
                <a:latin typeface="Roboto Medium"/>
                <a:ea typeface="Roboto Medium"/>
                <a:cs typeface="Roboto Medium"/>
                <a:sym typeface="Roboto Medium"/>
              </a:rPr>
              <a:t>.</a:t>
            </a:r>
            <a:endParaRPr sz="4000">
              <a:solidFill>
                <a:srgbClr val="FF4543"/>
              </a:solidFill>
              <a:latin typeface="Roboto Medium"/>
              <a:ea typeface="Roboto Medium"/>
              <a:cs typeface="Roboto Medium"/>
              <a:sym typeface="Roboto Medium"/>
            </a:endParaRPr>
          </a:p>
        </p:txBody>
      </p:sp>
      <p:sp>
        <p:nvSpPr>
          <p:cNvPr id="19" name="Google Shape;19;p4"/>
          <p:cNvSpPr/>
          <p:nvPr/>
        </p:nvSpPr>
        <p:spPr>
          <a:xfrm>
            <a:off x="570600" y="503800"/>
            <a:ext cx="817500" cy="449400"/>
          </a:xfrm>
          <a:prstGeom prst="rect">
            <a:avLst/>
          </a:prstGeom>
          <a:solidFill>
            <a:srgbClr val="EEEEEE">
              <a:alpha val="53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latin typeface="Roboto"/>
                <a:ea typeface="Roboto"/>
                <a:cs typeface="Roboto"/>
                <a:sym typeface="Roboto"/>
              </a:rPr>
              <a:t>Logo cliente</a:t>
            </a:r>
            <a:endParaRPr sz="900">
              <a:latin typeface="Roboto"/>
              <a:ea typeface="Roboto"/>
              <a:cs typeface="Roboto"/>
              <a:sym typeface="Roboto"/>
            </a:endParaRPr>
          </a:p>
        </p:txBody>
      </p:sp>
      <p:pic>
        <p:nvPicPr>
          <p:cNvPr id="20" name="Google Shape;20;p4"/>
          <p:cNvPicPr preferRelativeResize="0"/>
          <p:nvPr/>
        </p:nvPicPr>
        <p:blipFill rotWithShape="1">
          <a:blip r:embed="rId4">
            <a:alphaModFix/>
          </a:blip>
          <a:srcRect b="0" l="24536" r="28603" t="0"/>
          <a:stretch/>
        </p:blipFill>
        <p:spPr>
          <a:xfrm>
            <a:off x="5528225" y="0"/>
            <a:ext cx="3615775" cy="5142699"/>
          </a:xfrm>
          <a:prstGeom prst="rect">
            <a:avLst/>
          </a:prstGeom>
          <a:noFill/>
          <a:ln>
            <a:noFill/>
          </a:ln>
        </p:spPr>
      </p:pic>
      <p:pic>
        <p:nvPicPr>
          <p:cNvPr descr="BME Bolsas y Mercados Españoles" id="21" name="Google Shape;21;p4"/>
          <p:cNvPicPr preferRelativeResize="0"/>
          <p:nvPr/>
        </p:nvPicPr>
        <p:blipFill>
          <a:blip r:embed="rId5">
            <a:alphaModFix/>
          </a:blip>
          <a:stretch>
            <a:fillRect/>
          </a:stretch>
        </p:blipFill>
        <p:spPr>
          <a:xfrm>
            <a:off x="570600" y="418450"/>
            <a:ext cx="1658000" cy="83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txBox="1"/>
          <p:nvPr>
            <p:ph idx="1" type="body"/>
          </p:nvPr>
        </p:nvSpPr>
        <p:spPr>
          <a:xfrm>
            <a:off x="558275" y="1430500"/>
            <a:ext cx="7425300" cy="8829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"gobierno del dato" se refiere a un </a:t>
            </a:r>
            <a:r>
              <a:rPr b="1" lang="es" sz="900">
                <a:solidFill>
                  <a:srgbClr val="585858"/>
                </a:solidFill>
                <a:latin typeface="Roboto"/>
                <a:ea typeface="Roboto"/>
                <a:cs typeface="Roboto"/>
                <a:sym typeface="Roboto"/>
              </a:rPr>
              <a:t>conjunto de procesos, políticas, estándares y herramientas</a:t>
            </a:r>
            <a:r>
              <a:rPr lang="es" sz="900">
                <a:solidFill>
                  <a:srgbClr val="585858"/>
                </a:solidFill>
                <a:latin typeface="Roboto"/>
                <a:ea typeface="Roboto"/>
                <a:cs typeface="Roboto"/>
                <a:sym typeface="Roboto"/>
              </a:rPr>
              <a:t> que una organización implementa para administrar y controlar sus datos de manera </a:t>
            </a:r>
            <a:r>
              <a:rPr b="1" lang="es" sz="900">
                <a:solidFill>
                  <a:srgbClr val="585858"/>
                </a:solidFill>
                <a:latin typeface="Roboto"/>
                <a:ea typeface="Roboto"/>
                <a:cs typeface="Roboto"/>
                <a:sym typeface="Roboto"/>
              </a:rPr>
              <a:t>efectiva y eficiente</a:t>
            </a:r>
            <a:r>
              <a:rPr lang="es" sz="900">
                <a:solidFill>
                  <a:srgbClr val="585858"/>
                </a:solidFill>
                <a:latin typeface="Roboto"/>
                <a:ea typeface="Roboto"/>
                <a:cs typeface="Roboto"/>
                <a:sym typeface="Roboto"/>
              </a:rPr>
              <a:t>. El objetivo principal del gobierno del dato es garantizar que los datos de una organización sean </a:t>
            </a:r>
            <a:r>
              <a:rPr b="1" lang="es" sz="900">
                <a:solidFill>
                  <a:srgbClr val="585858"/>
                </a:solidFill>
                <a:latin typeface="Roboto"/>
                <a:ea typeface="Roboto"/>
                <a:cs typeface="Roboto"/>
                <a:sym typeface="Roboto"/>
              </a:rPr>
              <a:t>precisos, confiables, seguros, accesibles y utilizables</a:t>
            </a:r>
            <a:r>
              <a:rPr lang="es" sz="900">
                <a:solidFill>
                  <a:srgbClr val="585858"/>
                </a:solidFill>
                <a:latin typeface="Roboto"/>
                <a:ea typeface="Roboto"/>
                <a:cs typeface="Roboto"/>
                <a:sym typeface="Roboto"/>
              </a:rPr>
              <a:t> para respaldar las operaciones comerciales, la toma de decisiones y el cumplimiento de las regulaciones.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“Gobierno de Datos es la </a:t>
            </a:r>
            <a:r>
              <a:rPr b="1" lang="es" sz="900">
                <a:solidFill>
                  <a:srgbClr val="585858"/>
                </a:solidFill>
                <a:latin typeface="Roboto"/>
                <a:ea typeface="Roboto"/>
                <a:cs typeface="Roboto"/>
                <a:sym typeface="Roboto"/>
              </a:rPr>
              <a:t>orquestación de personas, procesos y tecnología</a:t>
            </a:r>
            <a:r>
              <a:rPr lang="es" sz="900">
                <a:solidFill>
                  <a:srgbClr val="585858"/>
                </a:solidFill>
                <a:latin typeface="Roboto"/>
                <a:ea typeface="Roboto"/>
                <a:cs typeface="Roboto"/>
                <a:sym typeface="Roboto"/>
              </a:rPr>
              <a:t> para facilitar que una organización pueda promocionar el dato a la categoría de activo corporativo”</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92" name="Google Shape;92;p13"/>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93" name="Google Shape;93;p13"/>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94" name="Google Shape;94;p13"/>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Gobierno del dato</a:t>
            </a:r>
            <a:r>
              <a:rPr lang="es" sz="2400">
                <a:solidFill>
                  <a:srgbClr val="181F2C"/>
                </a:solidFill>
                <a:latin typeface="Roboto Medium"/>
                <a:ea typeface="Roboto Medium"/>
                <a:cs typeface="Roboto Medium"/>
                <a:sym typeface="Roboto Medium"/>
              </a:rPr>
              <a:t>.</a:t>
            </a:r>
            <a:endParaRPr sz="2400">
              <a:solidFill>
                <a:srgbClr val="181F2C"/>
              </a:solidFill>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ph idx="1" type="body"/>
          </p:nvPr>
        </p:nvSpPr>
        <p:spPr>
          <a:xfrm>
            <a:off x="558275" y="1170125"/>
            <a:ext cx="4302900" cy="2794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Definición de responsabilidades: </a:t>
            </a:r>
            <a:r>
              <a:rPr lang="es" sz="900">
                <a:solidFill>
                  <a:srgbClr val="585858"/>
                </a:solidFill>
                <a:latin typeface="Roboto"/>
                <a:ea typeface="Roboto"/>
                <a:cs typeface="Roboto"/>
                <a:sym typeface="Roboto"/>
              </a:rPr>
              <a:t>Establecer roles y responsabilidades claras para la gestión de datos dentro de la organización.</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Políticas y estándares</a:t>
            </a:r>
            <a:r>
              <a:rPr lang="es" sz="900">
                <a:solidFill>
                  <a:srgbClr val="585858"/>
                </a:solidFill>
                <a:latin typeface="Roboto"/>
                <a:ea typeface="Roboto"/>
                <a:cs typeface="Roboto"/>
                <a:sym typeface="Roboto"/>
              </a:rPr>
              <a:t>: Desarrollar políticas y estándares para la recopilación, almacenamiento, gestión, uso y distribución de datos en la organización. Estas políticas pueden abordar aspectos como la calidad de los datos, la privacidad, la seguridad y el cumplimiento normativo.</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Calidad de los datos</a:t>
            </a:r>
            <a:r>
              <a:rPr lang="es" sz="900">
                <a:solidFill>
                  <a:srgbClr val="585858"/>
                </a:solidFill>
                <a:latin typeface="Roboto"/>
                <a:ea typeface="Roboto"/>
                <a:cs typeface="Roboto"/>
                <a:sym typeface="Roboto"/>
              </a:rPr>
              <a:t>: Implementar procesos y controles para garantizar la calidad de los datos, lo que implica la limpieza, estandarización, validación y mejora de la integridad de los datos (</a:t>
            </a:r>
            <a:r>
              <a:rPr b="1" lang="es" sz="900">
                <a:solidFill>
                  <a:srgbClr val="585858"/>
                </a:solidFill>
                <a:latin typeface="Roboto"/>
                <a:ea typeface="Roboto"/>
                <a:cs typeface="Roboto"/>
                <a:sym typeface="Roboto"/>
              </a:rPr>
              <a:t>GIGO</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Seguridad de los datos</a:t>
            </a:r>
            <a:r>
              <a:rPr lang="es" sz="900">
                <a:solidFill>
                  <a:srgbClr val="585858"/>
                </a:solidFill>
                <a:latin typeface="Roboto"/>
                <a:ea typeface="Roboto"/>
                <a:cs typeface="Roboto"/>
                <a:sym typeface="Roboto"/>
              </a:rPr>
              <a:t>: Implementar medidas de seguridad para proteger los datos de accesos no autorizados, pérdidas, filtraciones y alteraciones. Esto puede incluir controles de acceso, encriptación, monitoreo de actividad, entre otros.</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100" name="Google Shape;100;p14"/>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01" name="Google Shape;101;p14"/>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02" name="Google Shape;102;p14"/>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Gobierno del dato.</a:t>
            </a:r>
            <a:endParaRPr sz="2400">
              <a:solidFill>
                <a:srgbClr val="181F2C"/>
              </a:solidFill>
              <a:latin typeface="Roboto Medium"/>
              <a:ea typeface="Roboto Medium"/>
              <a:cs typeface="Roboto Medium"/>
              <a:sym typeface="Roboto Medium"/>
            </a:endParaRPr>
          </a:p>
        </p:txBody>
      </p:sp>
      <p:pic>
        <p:nvPicPr>
          <p:cNvPr descr="Seguridad - Iconos gratis de computadora" id="103" name="Google Shape;103;p14"/>
          <p:cNvPicPr preferRelativeResize="0"/>
          <p:nvPr/>
        </p:nvPicPr>
        <p:blipFill>
          <a:blip r:embed="rId3">
            <a:alphaModFix/>
          </a:blip>
          <a:stretch>
            <a:fillRect/>
          </a:stretch>
        </p:blipFill>
        <p:spPr>
          <a:xfrm>
            <a:off x="6252300" y="1500188"/>
            <a:ext cx="2143125"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idx="1" type="body"/>
          </p:nvPr>
        </p:nvSpPr>
        <p:spPr>
          <a:xfrm>
            <a:off x="558275" y="1170125"/>
            <a:ext cx="4406400" cy="3175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Acceso y privacidad de los datos</a:t>
            </a:r>
            <a:r>
              <a:rPr lang="es" sz="900">
                <a:solidFill>
                  <a:srgbClr val="585858"/>
                </a:solidFill>
                <a:latin typeface="Roboto"/>
                <a:ea typeface="Roboto"/>
                <a:cs typeface="Roboto"/>
                <a:sym typeface="Roboto"/>
              </a:rPr>
              <a:t>: Definir políticas y controles para regular quién puede acceder a los datos y cómo pueden utilizarse, asegurando el cumplimiento de regulaciones de privacidad de datos como el RGPD en Europa o HIPAA en Estados Unidos.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Gestión del ciclo de vida de los datos:</a:t>
            </a:r>
            <a:r>
              <a:rPr lang="es" sz="900">
                <a:solidFill>
                  <a:srgbClr val="585858"/>
                </a:solidFill>
                <a:latin typeface="Roboto"/>
                <a:ea typeface="Roboto"/>
                <a:cs typeface="Roboto"/>
                <a:sym typeface="Roboto"/>
              </a:rPr>
              <a:t> Establecer procesos para la gestión del </a:t>
            </a:r>
            <a:r>
              <a:rPr i="1" lang="es" sz="900" u="sng">
                <a:solidFill>
                  <a:srgbClr val="585858"/>
                </a:solidFill>
                <a:latin typeface="Roboto"/>
                <a:ea typeface="Roboto"/>
                <a:cs typeface="Roboto"/>
                <a:sym typeface="Roboto"/>
              </a:rPr>
              <a:t>ciclo de vida de los datos</a:t>
            </a:r>
            <a:r>
              <a:rPr lang="es" sz="900">
                <a:solidFill>
                  <a:srgbClr val="585858"/>
                </a:solidFill>
                <a:latin typeface="Roboto"/>
                <a:ea typeface="Roboto"/>
                <a:cs typeface="Roboto"/>
                <a:sym typeface="Roboto"/>
              </a:rPr>
              <a:t>, incluyendo la creación, captura, almacenamiento, retención, archivado y eliminación de datos de manera adecuada y conforme a las regulaciones.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Gestión de metadatos</a:t>
            </a:r>
            <a:r>
              <a:rPr lang="es" sz="900">
                <a:solidFill>
                  <a:srgbClr val="585858"/>
                </a:solidFill>
                <a:latin typeface="Roboto"/>
                <a:ea typeface="Roboto"/>
                <a:cs typeface="Roboto"/>
                <a:sym typeface="Roboto"/>
              </a:rPr>
              <a:t>: Mantener un inventario de los metadatos de los datos de la organización, incluyendo información sobre su estructura, origen, calidad, significado y uso.</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Cultura de datos</a:t>
            </a:r>
            <a:r>
              <a:rPr lang="es" sz="900">
                <a:solidFill>
                  <a:srgbClr val="585858"/>
                </a:solidFill>
                <a:latin typeface="Roboto"/>
                <a:ea typeface="Roboto"/>
                <a:cs typeface="Roboto"/>
                <a:sym typeface="Roboto"/>
              </a:rPr>
              <a:t>: Fomentar una cultura organizacional que valore la importancia de los datos como un activo crítico y promueva su uso responsable y efectivo en todas las áreas de la organización.</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109" name="Google Shape;109;p15"/>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10" name="Google Shape;110;p15"/>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11" name="Google Shape;111;p15"/>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Gobierno del dato.</a:t>
            </a:r>
            <a:endParaRPr sz="2400">
              <a:solidFill>
                <a:srgbClr val="181F2C"/>
              </a:solidFill>
              <a:latin typeface="Roboto Medium"/>
              <a:ea typeface="Roboto Medium"/>
              <a:cs typeface="Roboto Medium"/>
              <a:sym typeface="Roboto Medium"/>
            </a:endParaRPr>
          </a:p>
        </p:txBody>
      </p:sp>
      <p:pic>
        <p:nvPicPr>
          <p:cNvPr descr="Seguridad - Iconos gratis de computadora" id="112" name="Google Shape;112;p15"/>
          <p:cNvPicPr preferRelativeResize="0"/>
          <p:nvPr/>
        </p:nvPicPr>
        <p:blipFill>
          <a:blip r:embed="rId3">
            <a:alphaModFix/>
          </a:blip>
          <a:stretch>
            <a:fillRect/>
          </a:stretch>
        </p:blipFill>
        <p:spPr>
          <a:xfrm>
            <a:off x="6252300" y="1500188"/>
            <a:ext cx="2143125" cy="214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cxnSp>
        <p:nvCxnSpPr>
          <p:cNvPr id="117" name="Google Shape;117;p16"/>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18" name="Google Shape;118;p16"/>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19" name="Google Shape;119;p16"/>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Gobierno del dato.</a:t>
            </a:r>
            <a:endParaRPr sz="2400">
              <a:solidFill>
                <a:srgbClr val="181F2C"/>
              </a:solidFill>
              <a:latin typeface="Roboto Medium"/>
              <a:ea typeface="Roboto Medium"/>
              <a:cs typeface="Roboto Medium"/>
              <a:sym typeface="Roboto Medium"/>
            </a:endParaRPr>
          </a:p>
        </p:txBody>
      </p:sp>
      <p:pic>
        <p:nvPicPr>
          <p:cNvPr id="120" name="Google Shape;120;p16"/>
          <p:cNvPicPr preferRelativeResize="0"/>
          <p:nvPr/>
        </p:nvPicPr>
        <p:blipFill>
          <a:blip r:embed="rId3">
            <a:alphaModFix/>
          </a:blip>
          <a:stretch>
            <a:fillRect/>
          </a:stretch>
        </p:blipFill>
        <p:spPr>
          <a:xfrm>
            <a:off x="873763" y="1077125"/>
            <a:ext cx="6892472" cy="36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cxnSp>
        <p:nvCxnSpPr>
          <p:cNvPr id="125" name="Google Shape;125;p17"/>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26" name="Google Shape;126;p17"/>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27" name="Google Shape;127;p17"/>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Gobierno del dato.</a:t>
            </a:r>
            <a:endParaRPr sz="2400">
              <a:solidFill>
                <a:srgbClr val="181F2C"/>
              </a:solidFill>
              <a:latin typeface="Roboto Medium"/>
              <a:ea typeface="Roboto Medium"/>
              <a:cs typeface="Roboto Medium"/>
              <a:sym typeface="Roboto Medium"/>
            </a:endParaRPr>
          </a:p>
        </p:txBody>
      </p:sp>
      <p:pic>
        <p:nvPicPr>
          <p:cNvPr id="128" name="Google Shape;128;p17"/>
          <p:cNvPicPr preferRelativeResize="0"/>
          <p:nvPr/>
        </p:nvPicPr>
        <p:blipFill>
          <a:blip r:embed="rId3">
            <a:alphaModFix/>
          </a:blip>
          <a:stretch>
            <a:fillRect/>
          </a:stretch>
        </p:blipFill>
        <p:spPr>
          <a:xfrm>
            <a:off x="327863" y="1029225"/>
            <a:ext cx="8488287" cy="366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idx="1" type="body"/>
          </p:nvPr>
        </p:nvSpPr>
        <p:spPr>
          <a:xfrm>
            <a:off x="558275" y="1170125"/>
            <a:ext cx="4406400" cy="3175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Perfil senior</a:t>
            </a:r>
            <a:r>
              <a:rPr lang="es" sz="900">
                <a:solidFill>
                  <a:srgbClr val="585858"/>
                </a:solidFill>
                <a:latin typeface="Roboto"/>
                <a:ea typeface="Roboto"/>
                <a:cs typeface="Roboto"/>
                <a:sym typeface="Roboto"/>
              </a:rPr>
              <a:t> que establece la estrategia de uso de los datos en una empresa con el objetivo de adaptarla a la estrategia y dirección del negocio</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Establece las </a:t>
            </a:r>
            <a:r>
              <a:rPr b="1" lang="es" sz="900">
                <a:solidFill>
                  <a:srgbClr val="585858"/>
                </a:solidFill>
                <a:latin typeface="Roboto"/>
                <a:ea typeface="Roboto"/>
                <a:cs typeface="Roboto"/>
                <a:sym typeface="Roboto"/>
              </a:rPr>
              <a:t>políticas</a:t>
            </a:r>
            <a:r>
              <a:rPr lang="es" sz="900">
                <a:solidFill>
                  <a:srgbClr val="585858"/>
                </a:solidFill>
                <a:latin typeface="Roboto"/>
                <a:ea typeface="Roboto"/>
                <a:cs typeface="Roboto"/>
                <a:sym typeface="Roboto"/>
              </a:rPr>
              <a:t> y </a:t>
            </a:r>
            <a:r>
              <a:rPr b="1" lang="es" sz="900">
                <a:solidFill>
                  <a:srgbClr val="585858"/>
                </a:solidFill>
                <a:latin typeface="Roboto"/>
                <a:ea typeface="Roboto"/>
                <a:cs typeface="Roboto"/>
                <a:sym typeface="Roboto"/>
              </a:rPr>
              <a:t>procedimientos</a:t>
            </a:r>
            <a:r>
              <a:rPr lang="es" sz="900">
                <a:solidFill>
                  <a:srgbClr val="585858"/>
                </a:solidFill>
                <a:latin typeface="Roboto"/>
                <a:ea typeface="Roboto"/>
                <a:cs typeface="Roboto"/>
                <a:sym typeface="Roboto"/>
              </a:rPr>
              <a:t> para la gestión de los datos, trabajando de forma transversal con el resto de los departamentos de la empresa para obtener, preparar, organizar, proteger y analizar los datos, de manera que se puedan utilizar para mejorar todas las áreas del negocio</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En algunos casos, su foco está muy centrado en el cumplimiento de aspectos regulatorios y la gestión de los riesgos.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rol de un CDO dependerá del estado de </a:t>
            </a:r>
            <a:r>
              <a:rPr b="1" lang="es" sz="900">
                <a:solidFill>
                  <a:srgbClr val="585858"/>
                </a:solidFill>
                <a:latin typeface="Roboto"/>
                <a:ea typeface="Roboto"/>
                <a:cs typeface="Roboto"/>
                <a:sym typeface="Roboto"/>
              </a:rPr>
              <a:t>madurez</a:t>
            </a:r>
            <a:r>
              <a:rPr lang="es" sz="900">
                <a:solidFill>
                  <a:srgbClr val="585858"/>
                </a:solidFill>
                <a:latin typeface="Roboto"/>
                <a:ea typeface="Roboto"/>
                <a:cs typeface="Roboto"/>
                <a:sym typeface="Roboto"/>
              </a:rPr>
              <a:t> y de las necesidades y </a:t>
            </a:r>
            <a:r>
              <a:rPr b="1" lang="es" sz="900">
                <a:solidFill>
                  <a:srgbClr val="585858"/>
                </a:solidFill>
                <a:latin typeface="Roboto"/>
                <a:ea typeface="Roboto"/>
                <a:cs typeface="Roboto"/>
                <a:sym typeface="Roboto"/>
              </a:rPr>
              <a:t>estrategia de la empresa</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134" name="Google Shape;134;p18"/>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35" name="Google Shape;135;p18"/>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36" name="Google Shape;136;p18"/>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CDO - Chief Data officer</a:t>
            </a:r>
            <a:r>
              <a:rPr lang="es" sz="2400">
                <a:solidFill>
                  <a:srgbClr val="181F2C"/>
                </a:solidFill>
                <a:latin typeface="Roboto Medium"/>
                <a:ea typeface="Roboto Medium"/>
                <a:cs typeface="Roboto Medium"/>
                <a:sym typeface="Roboto Medium"/>
              </a:rPr>
              <a:t>.</a:t>
            </a:r>
            <a:endParaRPr sz="2400">
              <a:solidFill>
                <a:srgbClr val="181F2C"/>
              </a:solidFill>
              <a:latin typeface="Roboto Medium"/>
              <a:ea typeface="Roboto Medium"/>
              <a:cs typeface="Roboto Medium"/>
              <a:sym typeface="Roboto Medium"/>
            </a:endParaRPr>
          </a:p>
        </p:txBody>
      </p:sp>
      <p:pic>
        <p:nvPicPr>
          <p:cNvPr descr="infografia-funciones-chief-data-officer" id="137" name="Google Shape;137;p18" title="infografia-funciones-chief-data-officer"/>
          <p:cNvPicPr preferRelativeResize="0"/>
          <p:nvPr/>
        </p:nvPicPr>
        <p:blipFill>
          <a:blip r:embed="rId3">
            <a:alphaModFix/>
          </a:blip>
          <a:stretch>
            <a:fillRect/>
          </a:stretch>
        </p:blipFill>
        <p:spPr>
          <a:xfrm>
            <a:off x="5240300" y="706950"/>
            <a:ext cx="3611725" cy="363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idx="1" type="body"/>
          </p:nvPr>
        </p:nvSpPr>
        <p:spPr>
          <a:xfrm>
            <a:off x="558275" y="1170125"/>
            <a:ext cx="4406400" cy="3175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Gestión de la Analítica de Negocio</a:t>
            </a:r>
            <a:r>
              <a:rPr lang="es" sz="900">
                <a:solidFill>
                  <a:srgbClr val="585858"/>
                </a:solidFill>
                <a:latin typeface="Roboto"/>
                <a:ea typeface="Roboto"/>
                <a:cs typeface="Roboto"/>
                <a:sym typeface="Roboto"/>
              </a:rPr>
              <a:t>. El CDO debe estar a cargo de la generación e interpretación de la Analítica de Negocio y  procesos de Ciencia de Datos que permiten aplicar modelos basados en Inteligencia Artificial.</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Mejora en la </a:t>
            </a:r>
            <a:r>
              <a:rPr b="1" lang="es" sz="900">
                <a:solidFill>
                  <a:srgbClr val="585858"/>
                </a:solidFill>
                <a:latin typeface="Roboto"/>
                <a:ea typeface="Roboto"/>
                <a:cs typeface="Roboto"/>
                <a:sym typeface="Roboto"/>
              </a:rPr>
              <a:t>Monetización</a:t>
            </a:r>
            <a:r>
              <a:rPr lang="es" sz="900">
                <a:solidFill>
                  <a:srgbClr val="585858"/>
                </a:solidFill>
                <a:latin typeface="Roboto"/>
                <a:ea typeface="Roboto"/>
                <a:cs typeface="Roboto"/>
                <a:sym typeface="Roboto"/>
              </a:rPr>
              <a:t> de los Datos. Se trata de un objetivo cada vez más común, convirtiendo al CDO en un agente que busca sacar </a:t>
            </a:r>
            <a:r>
              <a:rPr b="1" lang="es" sz="900">
                <a:solidFill>
                  <a:srgbClr val="585858"/>
                </a:solidFill>
                <a:latin typeface="Roboto"/>
                <a:ea typeface="Roboto"/>
                <a:cs typeface="Roboto"/>
                <a:sym typeface="Roboto"/>
              </a:rPr>
              <a:t>beneficio</a:t>
            </a:r>
            <a:r>
              <a:rPr lang="es" sz="900">
                <a:solidFill>
                  <a:srgbClr val="585858"/>
                </a:solidFill>
                <a:latin typeface="Roboto"/>
                <a:ea typeface="Roboto"/>
                <a:cs typeface="Roboto"/>
                <a:sym typeface="Roboto"/>
              </a:rPr>
              <a:t> de los datos.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Desarrollo de Infraestructura y Aplicaciones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Diseño de la Arquitectura de Datos → diseño de la </a:t>
            </a:r>
            <a:r>
              <a:rPr b="1" lang="es" sz="900">
                <a:solidFill>
                  <a:srgbClr val="585858"/>
                </a:solidFill>
                <a:latin typeface="Roboto"/>
                <a:ea typeface="Roboto"/>
                <a:cs typeface="Roboto"/>
                <a:sym typeface="Roboto"/>
              </a:rPr>
              <a:t>Arquitectura</a:t>
            </a:r>
            <a:r>
              <a:rPr lang="es" sz="900">
                <a:solidFill>
                  <a:srgbClr val="585858"/>
                </a:solidFill>
                <a:latin typeface="Roboto"/>
                <a:ea typeface="Roboto"/>
                <a:cs typeface="Roboto"/>
                <a:sym typeface="Roboto"/>
              </a:rPr>
              <a:t> de los datos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Gestión de la </a:t>
            </a:r>
            <a:r>
              <a:rPr b="1" lang="es" sz="900">
                <a:solidFill>
                  <a:srgbClr val="585858"/>
                </a:solidFill>
                <a:latin typeface="Roboto"/>
                <a:ea typeface="Roboto"/>
                <a:cs typeface="Roboto"/>
                <a:sym typeface="Roboto"/>
              </a:rPr>
              <a:t>Gobernanza</a:t>
            </a:r>
            <a:r>
              <a:rPr lang="es" sz="900">
                <a:solidFill>
                  <a:srgbClr val="585858"/>
                </a:solidFill>
                <a:latin typeface="Roboto"/>
                <a:ea typeface="Roboto"/>
                <a:cs typeface="Roboto"/>
                <a:sym typeface="Roboto"/>
              </a:rPr>
              <a:t> de los Datos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Gestión de la </a:t>
            </a:r>
            <a:r>
              <a:rPr b="1" lang="es" sz="900">
                <a:solidFill>
                  <a:srgbClr val="585858"/>
                </a:solidFill>
                <a:latin typeface="Roboto"/>
                <a:ea typeface="Roboto"/>
                <a:cs typeface="Roboto"/>
                <a:sym typeface="Roboto"/>
              </a:rPr>
              <a:t>Seguridad</a:t>
            </a:r>
            <a:endParaRPr b="1"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RGPD</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Vigilancia de la </a:t>
            </a:r>
            <a:r>
              <a:rPr b="1" lang="es" sz="900">
                <a:solidFill>
                  <a:srgbClr val="585858"/>
                </a:solidFill>
                <a:latin typeface="Roboto"/>
                <a:ea typeface="Roboto"/>
                <a:cs typeface="Roboto"/>
                <a:sym typeface="Roboto"/>
              </a:rPr>
              <a:t>Ética</a:t>
            </a:r>
            <a:r>
              <a:rPr lang="es" sz="900">
                <a:solidFill>
                  <a:srgbClr val="585858"/>
                </a:solidFill>
                <a:latin typeface="Roboto"/>
                <a:ea typeface="Roboto"/>
                <a:cs typeface="Roboto"/>
                <a:sym typeface="Roboto"/>
              </a:rPr>
              <a:t> de los Datos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BIAS - SESGOS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143" name="Google Shape;143;p19"/>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44" name="Google Shape;144;p19"/>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45" name="Google Shape;145;p19"/>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CDO - Funciones.</a:t>
            </a:r>
            <a:endParaRPr sz="2400">
              <a:solidFill>
                <a:srgbClr val="181F2C"/>
              </a:solidFill>
              <a:latin typeface="Roboto Medium"/>
              <a:ea typeface="Roboto Medium"/>
              <a:cs typeface="Roboto Medium"/>
              <a:sym typeface="Roboto Medium"/>
            </a:endParaRPr>
          </a:p>
        </p:txBody>
      </p:sp>
      <p:pic>
        <p:nvPicPr>
          <p:cNvPr descr="infografia-funciones-chief-data-officer" id="146" name="Google Shape;146;p19" title="infografia-funciones-chief-data-officer"/>
          <p:cNvPicPr preferRelativeResize="0"/>
          <p:nvPr/>
        </p:nvPicPr>
        <p:blipFill>
          <a:blip r:embed="rId3">
            <a:alphaModFix/>
          </a:blip>
          <a:stretch>
            <a:fillRect/>
          </a:stretch>
        </p:blipFill>
        <p:spPr>
          <a:xfrm>
            <a:off x="5240300" y="706950"/>
            <a:ext cx="3611725" cy="363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cxnSp>
        <p:nvCxnSpPr>
          <p:cNvPr id="151" name="Google Shape;151;p20"/>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52" name="Google Shape;152;p20"/>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53" name="Google Shape;153;p20"/>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Gobierno del dato.</a:t>
            </a:r>
            <a:endParaRPr sz="2400">
              <a:solidFill>
                <a:srgbClr val="181F2C"/>
              </a:solidFill>
              <a:latin typeface="Roboto Medium"/>
              <a:ea typeface="Roboto Medium"/>
              <a:cs typeface="Roboto Medium"/>
              <a:sym typeface="Roboto Medium"/>
            </a:endParaRPr>
          </a:p>
        </p:txBody>
      </p:sp>
      <p:pic>
        <p:nvPicPr>
          <p:cNvPr id="154" name="Google Shape;154;p20"/>
          <p:cNvPicPr preferRelativeResize="0"/>
          <p:nvPr/>
        </p:nvPicPr>
        <p:blipFill>
          <a:blip r:embed="rId3">
            <a:alphaModFix/>
          </a:blip>
          <a:stretch>
            <a:fillRect/>
          </a:stretch>
        </p:blipFill>
        <p:spPr>
          <a:xfrm>
            <a:off x="471025" y="402701"/>
            <a:ext cx="8085525" cy="4287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cxnSp>
        <p:nvCxnSpPr>
          <p:cNvPr id="159" name="Google Shape;159;p21"/>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60" name="Google Shape;160;p21"/>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61" name="Google Shape;161;p21"/>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Gobierno del dato.</a:t>
            </a:r>
            <a:endParaRPr sz="2400">
              <a:solidFill>
                <a:srgbClr val="181F2C"/>
              </a:solidFill>
              <a:latin typeface="Roboto Medium"/>
              <a:ea typeface="Roboto Medium"/>
              <a:cs typeface="Roboto Medium"/>
              <a:sym typeface="Roboto Medium"/>
            </a:endParaRPr>
          </a:p>
        </p:txBody>
      </p:sp>
      <p:pic>
        <p:nvPicPr>
          <p:cNvPr id="162" name="Google Shape;162;p21"/>
          <p:cNvPicPr preferRelativeResize="0"/>
          <p:nvPr/>
        </p:nvPicPr>
        <p:blipFill>
          <a:blip r:embed="rId3">
            <a:alphaModFix/>
          </a:blip>
          <a:stretch>
            <a:fillRect/>
          </a:stretch>
        </p:blipFill>
        <p:spPr>
          <a:xfrm>
            <a:off x="1638038" y="1264550"/>
            <a:ext cx="5363927" cy="3351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543"/>
        </a:solidFill>
      </p:bgPr>
    </p:bg>
    <p:spTree>
      <p:nvGrpSpPr>
        <p:cNvPr id="166" name="Shape 166"/>
        <p:cNvGrpSpPr/>
        <p:nvPr/>
      </p:nvGrpSpPr>
      <p:grpSpPr>
        <a:xfrm>
          <a:off x="0" y="0"/>
          <a:ext cx="0" cy="0"/>
          <a:chOff x="0" y="0"/>
          <a:chExt cx="0" cy="0"/>
        </a:xfrm>
      </p:grpSpPr>
      <p:sp>
        <p:nvSpPr>
          <p:cNvPr id="167" name="Google Shape;167;p22"/>
          <p:cNvSpPr txBox="1"/>
          <p:nvPr/>
        </p:nvSpPr>
        <p:spPr>
          <a:xfrm>
            <a:off x="1146256" y="2768875"/>
            <a:ext cx="7503300" cy="4194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s" sz="4000">
                <a:solidFill>
                  <a:srgbClr val="FFFFFF"/>
                </a:solidFill>
                <a:latin typeface="Roboto Medium"/>
                <a:ea typeface="Roboto Medium"/>
                <a:cs typeface="Roboto Medium"/>
                <a:sym typeface="Roboto Medium"/>
              </a:rPr>
              <a:t>Map &amp; Reduce</a:t>
            </a:r>
            <a:r>
              <a:rPr lang="es" sz="4000">
                <a:solidFill>
                  <a:srgbClr val="FFFFFF"/>
                </a:solidFill>
                <a:latin typeface="Roboto Medium"/>
                <a:ea typeface="Roboto Medium"/>
                <a:cs typeface="Roboto Medium"/>
                <a:sym typeface="Roboto Medium"/>
              </a:rPr>
              <a:t>.</a:t>
            </a:r>
            <a:endParaRPr sz="4000">
              <a:solidFill>
                <a:srgbClr val="FF5109"/>
              </a:solidFill>
              <a:latin typeface="Roboto Medium"/>
              <a:ea typeface="Roboto Medium"/>
              <a:cs typeface="Roboto Medium"/>
              <a:sym typeface="Roboto Medium"/>
            </a:endParaRPr>
          </a:p>
        </p:txBody>
      </p:sp>
      <p:sp>
        <p:nvSpPr>
          <p:cNvPr id="168" name="Google Shape;168;p22"/>
          <p:cNvSpPr txBox="1"/>
          <p:nvPr>
            <p:ph type="title"/>
          </p:nvPr>
        </p:nvSpPr>
        <p:spPr>
          <a:xfrm>
            <a:off x="1146250" y="491650"/>
            <a:ext cx="7503300" cy="88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9600">
                <a:solidFill>
                  <a:srgbClr val="FB7876"/>
                </a:solidFill>
                <a:latin typeface="Roboto Medium"/>
                <a:ea typeface="Roboto Medium"/>
                <a:cs typeface="Roboto Medium"/>
                <a:sym typeface="Roboto Medium"/>
              </a:rPr>
              <a:t>03.</a:t>
            </a:r>
            <a:endParaRPr sz="9600">
              <a:solidFill>
                <a:srgbClr val="FB7876"/>
              </a:solidFill>
            </a:endParaRPr>
          </a:p>
        </p:txBody>
      </p:sp>
      <p:sp>
        <p:nvSpPr>
          <p:cNvPr id="169" name="Google Shape;169;p22"/>
          <p:cNvSpPr txBox="1"/>
          <p:nvPr/>
        </p:nvSpPr>
        <p:spPr>
          <a:xfrm>
            <a:off x="1146250" y="2439125"/>
            <a:ext cx="4261500" cy="2097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s" sz="700">
                <a:solidFill>
                  <a:schemeClr val="lt1"/>
                </a:solidFill>
                <a:latin typeface="Roboto"/>
                <a:ea typeface="Roboto"/>
                <a:cs typeface="Roboto"/>
                <a:sym typeface="Roboto"/>
              </a:rPr>
              <a:t>Título presentación proyecto.</a:t>
            </a:r>
            <a:endParaRPr sz="700">
              <a:solidFill>
                <a:srgbClr val="FFFFFF"/>
              </a:solidFill>
              <a:latin typeface="Roboto"/>
              <a:ea typeface="Roboto"/>
              <a:cs typeface="Roboto"/>
              <a:sym typeface="Roboto"/>
            </a:endParaRPr>
          </a:p>
        </p:txBody>
      </p:sp>
      <p:sp>
        <p:nvSpPr>
          <p:cNvPr id="170" name="Google Shape;170;p22"/>
          <p:cNvSpPr/>
          <p:nvPr/>
        </p:nvSpPr>
        <p:spPr>
          <a:xfrm>
            <a:off x="687575"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768550"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849525"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5"/>
          <p:cNvSpPr txBox="1"/>
          <p:nvPr>
            <p:ph type="title"/>
          </p:nvPr>
        </p:nvSpPr>
        <p:spPr>
          <a:xfrm>
            <a:off x="570600" y="643500"/>
            <a:ext cx="3488100" cy="3856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6000">
                <a:solidFill>
                  <a:srgbClr val="181F2C"/>
                </a:solidFill>
                <a:latin typeface="Roboto Medium"/>
                <a:ea typeface="Roboto Medium"/>
                <a:cs typeface="Roboto Medium"/>
                <a:sym typeface="Roboto Medium"/>
              </a:rPr>
              <a:t>Qué vamos</a:t>
            </a:r>
            <a:br>
              <a:rPr lang="es" sz="6000">
                <a:solidFill>
                  <a:srgbClr val="181F2C"/>
                </a:solidFill>
                <a:latin typeface="Roboto Medium"/>
                <a:ea typeface="Roboto Medium"/>
                <a:cs typeface="Roboto Medium"/>
                <a:sym typeface="Roboto Medium"/>
              </a:rPr>
            </a:br>
            <a:r>
              <a:rPr lang="es" sz="6000">
                <a:solidFill>
                  <a:srgbClr val="181F2C"/>
                </a:solidFill>
                <a:latin typeface="Roboto Medium"/>
                <a:ea typeface="Roboto Medium"/>
                <a:cs typeface="Roboto Medium"/>
                <a:sym typeface="Roboto Medium"/>
              </a:rPr>
              <a:t>a ver</a:t>
            </a:r>
            <a:r>
              <a:rPr lang="es" sz="6000">
                <a:solidFill>
                  <a:srgbClr val="FF4543"/>
                </a:solidFill>
                <a:latin typeface="Roboto Medium"/>
                <a:ea typeface="Roboto Medium"/>
                <a:cs typeface="Roboto Medium"/>
                <a:sym typeface="Roboto Medium"/>
              </a:rPr>
              <a:t>.</a:t>
            </a:r>
            <a:endParaRPr sz="6000">
              <a:solidFill>
                <a:srgbClr val="FF4543"/>
              </a:solidFill>
              <a:latin typeface="Roboto Medium"/>
              <a:ea typeface="Roboto Medium"/>
              <a:cs typeface="Roboto Medium"/>
              <a:sym typeface="Roboto Medium"/>
            </a:endParaRPr>
          </a:p>
        </p:txBody>
      </p:sp>
      <p:sp>
        <p:nvSpPr>
          <p:cNvPr id="27" name="Google Shape;27;p5"/>
          <p:cNvSpPr txBox="1"/>
          <p:nvPr>
            <p:ph idx="1" type="body"/>
          </p:nvPr>
        </p:nvSpPr>
        <p:spPr>
          <a:xfrm>
            <a:off x="4572000" y="643500"/>
            <a:ext cx="4077600" cy="28086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FF4543"/>
              </a:buClr>
              <a:buSzPts val="900"/>
              <a:buFont typeface="Roboto"/>
              <a:buAutoNum type="arabicPeriod"/>
            </a:pPr>
            <a:r>
              <a:rPr lang="es" sz="900">
                <a:latin typeface="Roboto"/>
                <a:ea typeface="Roboto"/>
                <a:cs typeface="Roboto"/>
                <a:sym typeface="Roboto"/>
              </a:rPr>
              <a:t>Introducción</a:t>
            </a:r>
            <a:endParaRPr sz="900">
              <a:latin typeface="Roboto"/>
              <a:ea typeface="Roboto"/>
              <a:cs typeface="Roboto"/>
              <a:sym typeface="Roboto"/>
            </a:endParaRPr>
          </a:p>
          <a:p>
            <a:pPr indent="-285750" lvl="0" marL="457200" rtl="0" algn="l">
              <a:lnSpc>
                <a:spcPct val="150000"/>
              </a:lnSpc>
              <a:spcBef>
                <a:spcPts val="0"/>
              </a:spcBef>
              <a:spcAft>
                <a:spcPts val="0"/>
              </a:spcAft>
              <a:buClr>
                <a:srgbClr val="FF4543"/>
              </a:buClr>
              <a:buSzPts val="900"/>
              <a:buFont typeface="Roboto"/>
              <a:buAutoNum type="arabicPeriod"/>
            </a:pPr>
            <a:r>
              <a:rPr lang="es" sz="900">
                <a:latin typeface="Roboto"/>
                <a:ea typeface="Roboto"/>
                <a:cs typeface="Roboto"/>
                <a:sym typeface="Roboto"/>
              </a:rPr>
              <a:t>Gobierno del dato</a:t>
            </a:r>
            <a:endParaRPr sz="900">
              <a:latin typeface="Roboto"/>
              <a:ea typeface="Roboto"/>
              <a:cs typeface="Roboto"/>
              <a:sym typeface="Roboto"/>
            </a:endParaRPr>
          </a:p>
          <a:p>
            <a:pPr indent="-285750" lvl="0" marL="457200" rtl="0" algn="l">
              <a:lnSpc>
                <a:spcPct val="150000"/>
              </a:lnSpc>
              <a:spcBef>
                <a:spcPts val="0"/>
              </a:spcBef>
              <a:spcAft>
                <a:spcPts val="0"/>
              </a:spcAft>
              <a:buClr>
                <a:srgbClr val="FF4543"/>
              </a:buClr>
              <a:buSzPts val="900"/>
              <a:buFont typeface="Roboto"/>
              <a:buAutoNum type="arabicPeriod"/>
            </a:pPr>
            <a:r>
              <a:rPr lang="es" sz="900">
                <a:latin typeface="Roboto"/>
                <a:ea typeface="Roboto"/>
                <a:cs typeface="Roboto"/>
                <a:sym typeface="Roboto"/>
              </a:rPr>
              <a:t>Map &amp; Reduce</a:t>
            </a:r>
            <a:endParaRPr sz="900">
              <a:latin typeface="Roboto"/>
              <a:ea typeface="Roboto"/>
              <a:cs typeface="Roboto"/>
              <a:sym typeface="Roboto"/>
            </a:endParaRPr>
          </a:p>
          <a:p>
            <a:pPr indent="-285750" lvl="1" marL="914400" rtl="0" algn="l">
              <a:lnSpc>
                <a:spcPct val="150000"/>
              </a:lnSpc>
              <a:spcBef>
                <a:spcPts val="0"/>
              </a:spcBef>
              <a:spcAft>
                <a:spcPts val="0"/>
              </a:spcAft>
              <a:buSzPts val="900"/>
              <a:buFont typeface="Roboto"/>
              <a:buChar char="○"/>
            </a:pPr>
            <a:r>
              <a:rPr lang="es" sz="900">
                <a:latin typeface="Roboto"/>
                <a:ea typeface="Roboto"/>
                <a:cs typeface="Roboto"/>
                <a:sym typeface="Roboto"/>
              </a:rPr>
              <a:t>Ejercicio en Java</a:t>
            </a:r>
            <a:endParaRPr sz="900">
              <a:latin typeface="Roboto"/>
              <a:ea typeface="Roboto"/>
              <a:cs typeface="Roboto"/>
              <a:sym typeface="Roboto"/>
            </a:endParaRPr>
          </a:p>
          <a:p>
            <a:pPr indent="-285750" lvl="0" marL="457200" rtl="0" algn="l">
              <a:lnSpc>
                <a:spcPct val="150000"/>
              </a:lnSpc>
              <a:spcBef>
                <a:spcPts val="0"/>
              </a:spcBef>
              <a:spcAft>
                <a:spcPts val="0"/>
              </a:spcAft>
              <a:buClr>
                <a:srgbClr val="FF4543"/>
              </a:buClr>
              <a:buSzPts val="900"/>
              <a:buFont typeface="Roboto"/>
              <a:buAutoNum type="arabicPeriod"/>
            </a:pPr>
            <a:r>
              <a:rPr lang="es" sz="900">
                <a:latin typeface="Roboto"/>
                <a:ea typeface="Roboto"/>
                <a:cs typeface="Roboto"/>
                <a:sym typeface="Roboto"/>
              </a:rPr>
              <a:t>Introducción a Hadoop</a:t>
            </a:r>
            <a:endParaRPr sz="900">
              <a:latin typeface="Roboto"/>
              <a:ea typeface="Roboto"/>
              <a:cs typeface="Roboto"/>
              <a:sym typeface="Roboto"/>
            </a:endParaRPr>
          </a:p>
          <a:p>
            <a:pPr indent="-285750" lvl="1" marL="914400" rtl="0" algn="l">
              <a:lnSpc>
                <a:spcPct val="150000"/>
              </a:lnSpc>
              <a:spcBef>
                <a:spcPts val="0"/>
              </a:spcBef>
              <a:spcAft>
                <a:spcPts val="0"/>
              </a:spcAft>
              <a:buSzPts val="900"/>
              <a:buFont typeface="Roboto"/>
              <a:buChar char="○"/>
            </a:pPr>
            <a:r>
              <a:rPr lang="es" sz="900">
                <a:latin typeface="Roboto"/>
                <a:ea typeface="Roboto"/>
                <a:cs typeface="Roboto"/>
                <a:sym typeface="Roboto"/>
              </a:rPr>
              <a:t>Historia &amp; Características</a:t>
            </a:r>
            <a:endParaRPr sz="900">
              <a:latin typeface="Roboto"/>
              <a:ea typeface="Roboto"/>
              <a:cs typeface="Roboto"/>
              <a:sym typeface="Roboto"/>
            </a:endParaRPr>
          </a:p>
          <a:p>
            <a:pPr indent="-285750" lvl="1" marL="914400" rtl="0" algn="l">
              <a:lnSpc>
                <a:spcPct val="150000"/>
              </a:lnSpc>
              <a:spcBef>
                <a:spcPts val="0"/>
              </a:spcBef>
              <a:spcAft>
                <a:spcPts val="0"/>
              </a:spcAft>
              <a:buSzPts val="900"/>
              <a:buFont typeface="Roboto"/>
              <a:buChar char="○"/>
            </a:pPr>
            <a:r>
              <a:rPr lang="es" sz="900">
                <a:latin typeface="Roboto"/>
                <a:ea typeface="Roboto"/>
                <a:cs typeface="Roboto"/>
                <a:sym typeface="Roboto"/>
              </a:rPr>
              <a:t>HDFS &amp; Arquitectura</a:t>
            </a:r>
            <a:endParaRPr sz="900">
              <a:latin typeface="Roboto"/>
              <a:ea typeface="Roboto"/>
              <a:cs typeface="Roboto"/>
              <a:sym typeface="Roboto"/>
            </a:endParaRPr>
          </a:p>
          <a:p>
            <a:pPr indent="-285750" lvl="1" marL="914400" rtl="0" algn="l">
              <a:lnSpc>
                <a:spcPct val="150000"/>
              </a:lnSpc>
              <a:spcBef>
                <a:spcPts val="0"/>
              </a:spcBef>
              <a:spcAft>
                <a:spcPts val="0"/>
              </a:spcAft>
              <a:buSzPts val="900"/>
              <a:buFont typeface="Roboto"/>
              <a:buChar char="○"/>
            </a:pPr>
            <a:r>
              <a:rPr lang="es" sz="900">
                <a:latin typeface="Roboto"/>
                <a:ea typeface="Roboto"/>
                <a:cs typeface="Roboto"/>
                <a:sym typeface="Roboto"/>
              </a:rPr>
              <a:t>MapReduce &amp; Pig &amp; Hive</a:t>
            </a:r>
            <a:endParaRPr sz="900">
              <a:latin typeface="Roboto"/>
              <a:ea typeface="Roboto"/>
              <a:cs typeface="Roboto"/>
              <a:sym typeface="Roboto"/>
            </a:endParaRPr>
          </a:p>
          <a:p>
            <a:pPr indent="-285750" lvl="1" marL="914400" rtl="0" algn="l">
              <a:lnSpc>
                <a:spcPct val="150000"/>
              </a:lnSpc>
              <a:spcBef>
                <a:spcPts val="0"/>
              </a:spcBef>
              <a:spcAft>
                <a:spcPts val="0"/>
              </a:spcAft>
              <a:buSzPts val="900"/>
              <a:buFont typeface="Roboto"/>
              <a:buChar char="○"/>
            </a:pPr>
            <a:r>
              <a:rPr lang="es" sz="900">
                <a:latin typeface="Roboto"/>
                <a:ea typeface="Roboto"/>
                <a:cs typeface="Roboto"/>
                <a:sym typeface="Roboto"/>
              </a:rPr>
              <a:t>HBASE</a:t>
            </a:r>
            <a:endParaRPr sz="900">
              <a:latin typeface="Roboto"/>
              <a:ea typeface="Roboto"/>
              <a:cs typeface="Roboto"/>
              <a:sym typeface="Roboto"/>
            </a:endParaRPr>
          </a:p>
          <a:p>
            <a:pPr indent="-285750" lvl="1" marL="914400" rtl="0" algn="l">
              <a:lnSpc>
                <a:spcPct val="150000"/>
              </a:lnSpc>
              <a:spcBef>
                <a:spcPts val="0"/>
              </a:spcBef>
              <a:spcAft>
                <a:spcPts val="0"/>
              </a:spcAft>
              <a:buSzPts val="900"/>
              <a:buFont typeface="Roboto"/>
              <a:buChar char="○"/>
            </a:pPr>
            <a:r>
              <a:rPr lang="es" sz="900">
                <a:latin typeface="Roboto"/>
                <a:ea typeface="Roboto"/>
                <a:cs typeface="Roboto"/>
                <a:sym typeface="Roboto"/>
              </a:rPr>
              <a:t>SQOOP &amp; Flume</a:t>
            </a:r>
            <a:endParaRPr sz="900">
              <a:latin typeface="Roboto"/>
              <a:ea typeface="Roboto"/>
              <a:cs typeface="Roboto"/>
              <a:sym typeface="Roboto"/>
            </a:endParaRPr>
          </a:p>
          <a:p>
            <a:pPr indent="-285750" lvl="1" marL="914400" rtl="0" algn="l">
              <a:lnSpc>
                <a:spcPct val="150000"/>
              </a:lnSpc>
              <a:spcBef>
                <a:spcPts val="0"/>
              </a:spcBef>
              <a:spcAft>
                <a:spcPts val="0"/>
              </a:spcAft>
              <a:buSzPts val="900"/>
              <a:buFont typeface="Roboto"/>
              <a:buChar char="○"/>
            </a:pPr>
            <a:r>
              <a:rPr lang="es" sz="900">
                <a:latin typeface="Roboto"/>
                <a:ea typeface="Roboto"/>
                <a:cs typeface="Roboto"/>
                <a:sym typeface="Roboto"/>
              </a:rPr>
              <a:t>Hadoop Streaming</a:t>
            </a:r>
            <a:endParaRPr sz="900">
              <a:latin typeface="Roboto"/>
              <a:ea typeface="Roboto"/>
              <a:cs typeface="Roboto"/>
              <a:sym typeface="Roboto"/>
            </a:endParaRPr>
          </a:p>
          <a:p>
            <a:pPr indent="0" lvl="0" marL="457200" rtl="0" algn="l">
              <a:lnSpc>
                <a:spcPct val="150000"/>
              </a:lnSpc>
              <a:spcBef>
                <a:spcPts val="0"/>
              </a:spcBef>
              <a:spcAft>
                <a:spcPts val="0"/>
              </a:spcAft>
              <a:buNone/>
            </a:pPr>
            <a:r>
              <a:t/>
            </a:r>
            <a:endParaRPr sz="9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idx="1" type="body"/>
          </p:nvPr>
        </p:nvSpPr>
        <p:spPr>
          <a:xfrm>
            <a:off x="558275" y="1170125"/>
            <a:ext cx="4302900" cy="2794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En el contexto de Big Data, "map" y "reduce" son dos </a:t>
            </a:r>
            <a:r>
              <a:rPr b="1" lang="es" sz="900">
                <a:solidFill>
                  <a:srgbClr val="585858"/>
                </a:solidFill>
                <a:latin typeface="Roboto"/>
                <a:ea typeface="Roboto"/>
                <a:cs typeface="Roboto"/>
                <a:sym typeface="Roboto"/>
              </a:rPr>
              <a:t>operaciones</a:t>
            </a:r>
            <a:r>
              <a:rPr lang="es" sz="900">
                <a:solidFill>
                  <a:srgbClr val="585858"/>
                </a:solidFill>
                <a:latin typeface="Roboto"/>
                <a:ea typeface="Roboto"/>
                <a:cs typeface="Roboto"/>
                <a:sym typeface="Roboto"/>
              </a:rPr>
              <a:t> </a:t>
            </a:r>
            <a:r>
              <a:rPr b="1" lang="es" sz="900">
                <a:solidFill>
                  <a:srgbClr val="585858"/>
                </a:solidFill>
                <a:latin typeface="Roboto"/>
                <a:ea typeface="Roboto"/>
                <a:cs typeface="Roboto"/>
                <a:sym typeface="Roboto"/>
              </a:rPr>
              <a:t>fundamentales</a:t>
            </a:r>
            <a:r>
              <a:rPr lang="es" sz="900">
                <a:solidFill>
                  <a:srgbClr val="585858"/>
                </a:solidFill>
                <a:latin typeface="Roboto"/>
                <a:ea typeface="Roboto"/>
                <a:cs typeface="Roboto"/>
                <a:sym typeface="Roboto"/>
              </a:rPr>
              <a:t> en el paradigma de programación conocido como MapReduce.</a:t>
            </a:r>
            <a:endParaRPr sz="900">
              <a:solidFill>
                <a:srgbClr val="585858"/>
              </a:solidFill>
              <a:latin typeface="Roboto"/>
              <a:ea typeface="Roboto"/>
              <a:cs typeface="Roboto"/>
              <a:sym typeface="Roboto"/>
            </a:endParaRPr>
          </a:p>
          <a:p>
            <a:pPr indent="-285750" lvl="0" marL="457200" marR="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Procesa</a:t>
            </a:r>
            <a:r>
              <a:rPr lang="es" sz="900">
                <a:solidFill>
                  <a:srgbClr val="585858"/>
                </a:solidFill>
                <a:latin typeface="Roboto"/>
                <a:ea typeface="Roboto"/>
                <a:cs typeface="Roboto"/>
                <a:sym typeface="Roboto"/>
              </a:rPr>
              <a:t> y analiza </a:t>
            </a:r>
            <a:r>
              <a:rPr b="1" lang="es" sz="900">
                <a:solidFill>
                  <a:srgbClr val="585858"/>
                </a:solidFill>
                <a:latin typeface="Roboto"/>
                <a:ea typeface="Roboto"/>
                <a:cs typeface="Roboto"/>
                <a:sym typeface="Roboto"/>
              </a:rPr>
              <a:t>grandes volúmenes de datos distribuidos</a:t>
            </a:r>
            <a:r>
              <a:rPr lang="es" sz="900">
                <a:solidFill>
                  <a:srgbClr val="585858"/>
                </a:solidFill>
                <a:latin typeface="Roboto"/>
                <a:ea typeface="Roboto"/>
                <a:cs typeface="Roboto"/>
                <a:sym typeface="Roboto"/>
              </a:rPr>
              <a:t> en un entorno de computación distribuida.</a:t>
            </a:r>
            <a:endParaRPr sz="900">
              <a:solidFill>
                <a:srgbClr val="585858"/>
              </a:solidFill>
              <a:latin typeface="Roboto"/>
              <a:ea typeface="Roboto"/>
              <a:cs typeface="Roboto"/>
              <a:sym typeface="Roboto"/>
            </a:endParaRPr>
          </a:p>
          <a:p>
            <a:pPr indent="-285750" lvl="0" marL="457200" marR="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proceso de MapReduce es útil para tareas de </a:t>
            </a:r>
            <a:r>
              <a:rPr b="1" lang="es" sz="900">
                <a:solidFill>
                  <a:srgbClr val="585858"/>
                </a:solidFill>
                <a:latin typeface="Roboto"/>
                <a:ea typeface="Roboto"/>
                <a:cs typeface="Roboto"/>
                <a:sym typeface="Roboto"/>
              </a:rPr>
              <a:t>procesamiento</a:t>
            </a:r>
            <a:r>
              <a:rPr lang="es" sz="900">
                <a:solidFill>
                  <a:srgbClr val="585858"/>
                </a:solidFill>
                <a:latin typeface="Roboto"/>
                <a:ea typeface="Roboto"/>
                <a:cs typeface="Roboto"/>
                <a:sym typeface="Roboto"/>
              </a:rPr>
              <a:t> de datos en </a:t>
            </a:r>
            <a:r>
              <a:rPr b="1" lang="es" sz="900">
                <a:solidFill>
                  <a:srgbClr val="585858"/>
                </a:solidFill>
                <a:latin typeface="Roboto"/>
                <a:ea typeface="Roboto"/>
                <a:cs typeface="Roboto"/>
                <a:sym typeface="Roboto"/>
              </a:rPr>
              <a:t>paralelo</a:t>
            </a:r>
            <a:r>
              <a:rPr lang="es" sz="900">
                <a:solidFill>
                  <a:srgbClr val="585858"/>
                </a:solidFill>
                <a:latin typeface="Roboto"/>
                <a:ea typeface="Roboto"/>
                <a:cs typeface="Roboto"/>
                <a:sym typeface="Roboto"/>
              </a:rPr>
              <a:t>, como el procesamiento de registros de logs, análisis de datos en tiempo real, procesamiento de datos estructurados y no estructurados, entre otros.</a:t>
            </a:r>
            <a:endParaRPr sz="900">
              <a:solidFill>
                <a:srgbClr val="585858"/>
              </a:solidFill>
              <a:latin typeface="Roboto"/>
              <a:ea typeface="Roboto"/>
              <a:cs typeface="Roboto"/>
              <a:sym typeface="Roboto"/>
            </a:endParaRPr>
          </a:p>
          <a:p>
            <a:pPr indent="-285750" lvl="0" marL="457200" marR="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Muy eficiente para operaciones que pueden ser divididas en tareas independientes y que pueden ser realizadas en paralelo</a:t>
            </a:r>
            <a:endParaRPr sz="900">
              <a:solidFill>
                <a:srgbClr val="585858"/>
              </a:solidFill>
              <a:latin typeface="Roboto"/>
              <a:ea typeface="Roboto"/>
              <a:cs typeface="Roboto"/>
              <a:sym typeface="Roboto"/>
            </a:endParaRPr>
          </a:p>
        </p:txBody>
      </p:sp>
      <p:cxnSp>
        <p:nvCxnSpPr>
          <p:cNvPr id="178" name="Google Shape;178;p23"/>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79" name="Google Shape;179;p23"/>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80" name="Google Shape;180;p23"/>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Map &amp; Reduce</a:t>
            </a:r>
            <a:r>
              <a:rPr lang="es" sz="2400">
                <a:solidFill>
                  <a:srgbClr val="181F2C"/>
                </a:solidFill>
                <a:latin typeface="Roboto Medium"/>
                <a:ea typeface="Roboto Medium"/>
                <a:cs typeface="Roboto Medium"/>
                <a:sym typeface="Roboto Medium"/>
              </a:rPr>
              <a:t>.</a:t>
            </a:r>
            <a:endParaRPr sz="2400">
              <a:solidFill>
                <a:srgbClr val="181F2C"/>
              </a:solidFill>
              <a:latin typeface="Roboto Medium"/>
              <a:ea typeface="Roboto Medium"/>
              <a:cs typeface="Roboto Medium"/>
              <a:sym typeface="Roboto Medium"/>
            </a:endParaRPr>
          </a:p>
        </p:txBody>
      </p:sp>
      <p:pic>
        <p:nvPicPr>
          <p:cNvPr descr="The three phases of the MapReduce model: map, shuffle, reduce. | Download  Scientific Diagram" id="181" name="Google Shape;181;p23"/>
          <p:cNvPicPr preferRelativeResize="0"/>
          <p:nvPr/>
        </p:nvPicPr>
        <p:blipFill>
          <a:blip r:embed="rId3">
            <a:alphaModFix/>
          </a:blip>
          <a:stretch>
            <a:fillRect/>
          </a:stretch>
        </p:blipFill>
        <p:spPr>
          <a:xfrm>
            <a:off x="5708650" y="1204825"/>
            <a:ext cx="3010450" cy="2021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idx="1" type="body"/>
          </p:nvPr>
        </p:nvSpPr>
        <p:spPr>
          <a:xfrm>
            <a:off x="558275" y="1170125"/>
            <a:ext cx="4458000" cy="2794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Map</a:t>
            </a:r>
            <a:r>
              <a:rPr lang="es" sz="900">
                <a:solidFill>
                  <a:srgbClr val="585858"/>
                </a:solidFill>
                <a:latin typeface="Roboto"/>
                <a:ea typeface="Roboto"/>
                <a:cs typeface="Roboto"/>
                <a:sym typeface="Roboto"/>
              </a:rPr>
              <a:t>: La operación de "map" consiste en tomar un conjunto de datos y aplicar una función a cada elemento de ese conjunto, produciendo una lista de pares clave-valor intermedios. Esta función de mapeo se ejecuta en paralelo en múltiples nodos del clúster, cada uno procesando una parte del conjunto de datos.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Reduce</a:t>
            </a:r>
            <a:r>
              <a:rPr lang="es" sz="900">
                <a:solidFill>
                  <a:srgbClr val="585858"/>
                </a:solidFill>
                <a:latin typeface="Roboto"/>
                <a:ea typeface="Roboto"/>
                <a:cs typeface="Roboto"/>
                <a:sym typeface="Roboto"/>
              </a:rPr>
              <a:t>: La operación de "reduce" toma la salida intermedia generada por la operación de "map" y realiza una combinación basada en la clave común. En otras palabras, toma todos los valores asociados con una misma clave y los combina en un solo valor. Esta operación también se ejecuta en paralelo en múltiples nodos del clúster.</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Ejemplo en Hadoop: </a:t>
            </a:r>
            <a:r>
              <a:rPr lang="es" sz="900" u="sng">
                <a:solidFill>
                  <a:schemeClr val="hlink"/>
                </a:solidFill>
                <a:latin typeface="Roboto"/>
                <a:ea typeface="Roboto"/>
                <a:cs typeface="Roboto"/>
                <a:sym typeface="Roboto"/>
                <a:hlinkClick r:id="rId3"/>
              </a:rPr>
              <a:t>https://www.youtube.com/watch?v=cHGaQz0E7AU</a:t>
            </a:r>
            <a:r>
              <a:rPr lang="es" sz="900">
                <a:solidFill>
                  <a:srgbClr val="585858"/>
                </a:solidFill>
                <a:latin typeface="Roboto"/>
                <a:ea typeface="Roboto"/>
                <a:cs typeface="Roboto"/>
                <a:sym typeface="Roboto"/>
              </a:rPr>
              <a:t> (ver vídeo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187" name="Google Shape;187;p24"/>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188" name="Google Shape;188;p24"/>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189" name="Google Shape;189;p24"/>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Map &amp; Reduce.</a:t>
            </a:r>
            <a:endParaRPr sz="2400">
              <a:solidFill>
                <a:srgbClr val="181F2C"/>
              </a:solidFill>
              <a:latin typeface="Roboto Medium"/>
              <a:ea typeface="Roboto Medium"/>
              <a:cs typeface="Roboto Medium"/>
              <a:sym typeface="Roboto Medium"/>
            </a:endParaRPr>
          </a:p>
        </p:txBody>
      </p:sp>
      <p:pic>
        <p:nvPicPr>
          <p:cNvPr descr="The three phases of the MapReduce model: map, shuffle, reduce. | Download  Scientific Diagram" id="190" name="Google Shape;190;p24"/>
          <p:cNvPicPr preferRelativeResize="0"/>
          <p:nvPr/>
        </p:nvPicPr>
        <p:blipFill>
          <a:blip r:embed="rId4">
            <a:alphaModFix/>
          </a:blip>
          <a:stretch>
            <a:fillRect/>
          </a:stretch>
        </p:blipFill>
        <p:spPr>
          <a:xfrm>
            <a:off x="5708650" y="1204825"/>
            <a:ext cx="3010450" cy="2021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F2C"/>
        </a:solidFill>
      </p:bgPr>
    </p:bg>
    <p:spTree>
      <p:nvGrpSpPr>
        <p:cNvPr id="194" name="Shape 194"/>
        <p:cNvGrpSpPr/>
        <p:nvPr/>
      </p:nvGrpSpPr>
      <p:grpSpPr>
        <a:xfrm>
          <a:off x="0" y="0"/>
          <a:ext cx="0" cy="0"/>
          <a:chOff x="0" y="0"/>
          <a:chExt cx="0" cy="0"/>
        </a:xfrm>
      </p:grpSpPr>
      <p:sp>
        <p:nvSpPr>
          <p:cNvPr id="195" name="Google Shape;195;p25"/>
          <p:cNvSpPr txBox="1"/>
          <p:nvPr/>
        </p:nvSpPr>
        <p:spPr>
          <a:xfrm>
            <a:off x="1146256" y="2768875"/>
            <a:ext cx="7503300" cy="4194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s" sz="4000">
                <a:solidFill>
                  <a:srgbClr val="FFFFFF"/>
                </a:solidFill>
                <a:latin typeface="Roboto Medium"/>
                <a:ea typeface="Roboto Medium"/>
                <a:cs typeface="Roboto Medium"/>
                <a:sym typeface="Roboto Medium"/>
              </a:rPr>
              <a:t>Ejercicio: Map &amp; Reduce (java)</a:t>
            </a:r>
            <a:r>
              <a:rPr lang="es" sz="4000">
                <a:solidFill>
                  <a:srgbClr val="FF4745"/>
                </a:solidFill>
                <a:latin typeface="Roboto Medium"/>
                <a:ea typeface="Roboto Medium"/>
                <a:cs typeface="Roboto Medium"/>
                <a:sym typeface="Roboto Medium"/>
              </a:rPr>
              <a:t>.</a:t>
            </a:r>
            <a:endParaRPr sz="4000">
              <a:solidFill>
                <a:srgbClr val="FF4745"/>
              </a:solidFill>
              <a:latin typeface="Roboto Medium"/>
              <a:ea typeface="Roboto Medium"/>
              <a:cs typeface="Roboto Medium"/>
              <a:sym typeface="Roboto Medium"/>
            </a:endParaRPr>
          </a:p>
        </p:txBody>
      </p:sp>
      <p:sp>
        <p:nvSpPr>
          <p:cNvPr id="196" name="Google Shape;196;p25"/>
          <p:cNvSpPr txBox="1"/>
          <p:nvPr/>
        </p:nvSpPr>
        <p:spPr>
          <a:xfrm>
            <a:off x="1188000" y="2439125"/>
            <a:ext cx="1257600" cy="2097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s" sz="700">
                <a:solidFill>
                  <a:schemeClr val="lt1"/>
                </a:solidFill>
                <a:latin typeface="Roboto"/>
                <a:ea typeface="Roboto"/>
                <a:cs typeface="Roboto"/>
                <a:sym typeface="Roboto"/>
              </a:rPr>
              <a:t>Ejercicio</a:t>
            </a:r>
            <a:r>
              <a:rPr lang="es" sz="700">
                <a:solidFill>
                  <a:schemeClr val="lt1"/>
                </a:solidFill>
                <a:latin typeface="Roboto"/>
                <a:ea typeface="Roboto"/>
                <a:cs typeface="Roboto"/>
                <a:sym typeface="Roboto"/>
              </a:rPr>
              <a:t>.</a:t>
            </a:r>
            <a:endParaRPr sz="700">
              <a:solidFill>
                <a:srgbClr val="FFFFFF"/>
              </a:solidFill>
              <a:latin typeface="Roboto"/>
              <a:ea typeface="Roboto"/>
              <a:cs typeface="Roboto"/>
              <a:sym typeface="Roboto"/>
            </a:endParaRPr>
          </a:p>
        </p:txBody>
      </p:sp>
      <p:sp>
        <p:nvSpPr>
          <p:cNvPr id="197" name="Google Shape;197;p25"/>
          <p:cNvSpPr/>
          <p:nvPr/>
        </p:nvSpPr>
        <p:spPr>
          <a:xfrm>
            <a:off x="687575"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a:off x="768550"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a:off x="849525"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idx="1" type="body"/>
          </p:nvPr>
        </p:nvSpPr>
        <p:spPr>
          <a:xfrm>
            <a:off x="558275" y="1170125"/>
            <a:ext cx="4302900" cy="2794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Ejemplo:</a:t>
            </a:r>
            <a:endParaRPr b="1"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b="1" sz="900">
              <a:solidFill>
                <a:srgbClr val="585858"/>
              </a:solidFill>
              <a:latin typeface="Roboto"/>
              <a:ea typeface="Roboto"/>
              <a:cs typeface="Roboto"/>
              <a:sym typeface="Roboto"/>
            </a:endParaRPr>
          </a:p>
          <a:p>
            <a:pPr indent="-285750" lvl="0" marL="457200" marR="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Problema</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1" marL="914400" marR="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Usando lambdas y streams </a:t>
            </a:r>
            <a:endParaRPr sz="900">
              <a:solidFill>
                <a:srgbClr val="585858"/>
              </a:solidFill>
              <a:latin typeface="Roboto"/>
              <a:ea typeface="Roboto"/>
              <a:cs typeface="Roboto"/>
              <a:sym typeface="Roboto"/>
            </a:endParaRPr>
          </a:p>
        </p:txBody>
      </p:sp>
      <p:cxnSp>
        <p:nvCxnSpPr>
          <p:cNvPr id="205" name="Google Shape;205;p26"/>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06" name="Google Shape;206;p26"/>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07" name="Google Shape;207;p26"/>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Map &amp; Reduce (Problema).</a:t>
            </a:r>
            <a:endParaRPr sz="2400">
              <a:solidFill>
                <a:srgbClr val="181F2C"/>
              </a:solidFill>
              <a:latin typeface="Roboto Medium"/>
              <a:ea typeface="Roboto Medium"/>
              <a:cs typeface="Roboto Medium"/>
              <a:sym typeface="Roboto Medium"/>
            </a:endParaRPr>
          </a:p>
        </p:txBody>
      </p:sp>
      <p:sp>
        <p:nvSpPr>
          <p:cNvPr id="208" name="Google Shape;208;p26"/>
          <p:cNvSpPr txBox="1"/>
          <p:nvPr/>
        </p:nvSpPr>
        <p:spPr>
          <a:xfrm>
            <a:off x="4785825" y="1137450"/>
            <a:ext cx="4120500" cy="29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t>import java.util.Arrays;</a:t>
            </a:r>
            <a:endParaRPr sz="800"/>
          </a:p>
          <a:p>
            <a:pPr indent="0" lvl="0" marL="0" rtl="0" algn="l">
              <a:spcBef>
                <a:spcPts val="0"/>
              </a:spcBef>
              <a:spcAft>
                <a:spcPts val="0"/>
              </a:spcAft>
              <a:buNone/>
            </a:pPr>
            <a:r>
              <a:rPr lang="es" sz="800"/>
              <a:t>import java.util.List;</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s" sz="800"/>
              <a:t>public class MapReduceExample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s" sz="800"/>
              <a:t>    public static void main(String[] args) {</a:t>
            </a:r>
            <a:endParaRPr sz="800"/>
          </a:p>
          <a:p>
            <a:pPr indent="0" lvl="0" marL="0" rtl="0" algn="l">
              <a:spcBef>
                <a:spcPts val="0"/>
              </a:spcBef>
              <a:spcAft>
                <a:spcPts val="0"/>
              </a:spcAft>
              <a:buNone/>
            </a:pPr>
            <a:r>
              <a:rPr lang="es" sz="800"/>
              <a:t>        // Lista de números</a:t>
            </a:r>
            <a:endParaRPr sz="800"/>
          </a:p>
          <a:p>
            <a:pPr indent="0" lvl="0" marL="0" rtl="0" algn="l">
              <a:spcBef>
                <a:spcPts val="0"/>
              </a:spcBef>
              <a:spcAft>
                <a:spcPts val="0"/>
              </a:spcAft>
              <a:buNone/>
            </a:pPr>
            <a:r>
              <a:rPr lang="es" sz="800"/>
              <a:t>        List&lt;Integer&gt; numbers = Arrays.asList(1, 2, 3, 4, 5, 6, 7, 8, 9, 10);</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s" sz="800"/>
              <a:t>        // Operación Map: Eleva al cuadrado cada número</a:t>
            </a:r>
            <a:endParaRPr sz="800"/>
          </a:p>
          <a:p>
            <a:pPr indent="0" lvl="0" marL="0" rtl="0" algn="l">
              <a:spcBef>
                <a:spcPts val="0"/>
              </a:spcBef>
              <a:spcAft>
                <a:spcPts val="0"/>
              </a:spcAft>
              <a:buNone/>
            </a:pPr>
            <a:r>
              <a:rPr lang="es" sz="800">
                <a:solidFill>
                  <a:srgbClr val="990000"/>
                </a:solidFill>
              </a:rPr>
              <a:t>        List&lt;Integer&gt; squaredNumbers = numbers.stream()</a:t>
            </a:r>
            <a:endParaRPr sz="800">
              <a:solidFill>
                <a:srgbClr val="990000"/>
              </a:solidFill>
            </a:endParaRPr>
          </a:p>
          <a:p>
            <a:pPr indent="0" lvl="0" marL="0" rtl="0" algn="l">
              <a:spcBef>
                <a:spcPts val="0"/>
              </a:spcBef>
              <a:spcAft>
                <a:spcPts val="0"/>
              </a:spcAft>
              <a:buNone/>
            </a:pPr>
            <a:r>
              <a:rPr lang="es" sz="800">
                <a:solidFill>
                  <a:srgbClr val="990000"/>
                </a:solidFill>
              </a:rPr>
              <a:t>                .map(number -&gt; number * number)</a:t>
            </a:r>
            <a:endParaRPr sz="800">
              <a:solidFill>
                <a:srgbClr val="990000"/>
              </a:solidFill>
            </a:endParaRPr>
          </a:p>
          <a:p>
            <a:pPr indent="0" lvl="0" marL="0" rtl="0" algn="l">
              <a:spcBef>
                <a:spcPts val="0"/>
              </a:spcBef>
              <a:spcAft>
                <a:spcPts val="0"/>
              </a:spcAft>
              <a:buNone/>
            </a:pPr>
            <a:r>
              <a:rPr lang="es" sz="800">
                <a:solidFill>
                  <a:srgbClr val="990000"/>
                </a:solidFill>
              </a:rPr>
              <a:t>                .toList();</a:t>
            </a:r>
            <a:endParaRPr sz="800">
              <a:solidFill>
                <a:srgbClr val="990000"/>
              </a:solidFill>
            </a:endParaRPr>
          </a:p>
          <a:p>
            <a:pPr indent="0" lvl="0" marL="0" rtl="0" algn="l">
              <a:spcBef>
                <a:spcPts val="0"/>
              </a:spcBef>
              <a:spcAft>
                <a:spcPts val="0"/>
              </a:spcAft>
              <a:buNone/>
            </a:pPr>
            <a:r>
              <a:t/>
            </a:r>
            <a:endParaRPr sz="800"/>
          </a:p>
          <a:p>
            <a:pPr indent="0" lvl="0" marL="0" rtl="0" algn="l">
              <a:spcBef>
                <a:spcPts val="0"/>
              </a:spcBef>
              <a:spcAft>
                <a:spcPts val="0"/>
              </a:spcAft>
              <a:buNone/>
            </a:pPr>
            <a:r>
              <a:rPr lang="es" sz="800"/>
              <a:t>        // Operación Reduce: Suma todos los números elevados al cuadrado</a:t>
            </a:r>
            <a:endParaRPr sz="800"/>
          </a:p>
          <a:p>
            <a:pPr indent="0" lvl="0" marL="0" rtl="0" algn="l">
              <a:spcBef>
                <a:spcPts val="0"/>
              </a:spcBef>
              <a:spcAft>
                <a:spcPts val="0"/>
              </a:spcAft>
              <a:buNone/>
            </a:pPr>
            <a:r>
              <a:rPr lang="es" sz="800">
                <a:solidFill>
                  <a:srgbClr val="1155CC"/>
                </a:solidFill>
              </a:rPr>
              <a:t>        int sum = squaredNumbers.stream()</a:t>
            </a:r>
            <a:endParaRPr sz="800">
              <a:solidFill>
                <a:srgbClr val="1155CC"/>
              </a:solidFill>
            </a:endParaRPr>
          </a:p>
          <a:p>
            <a:pPr indent="0" lvl="0" marL="0" rtl="0" algn="l">
              <a:spcBef>
                <a:spcPts val="0"/>
              </a:spcBef>
              <a:spcAft>
                <a:spcPts val="0"/>
              </a:spcAft>
              <a:buNone/>
            </a:pPr>
            <a:r>
              <a:rPr lang="es" sz="800">
                <a:solidFill>
                  <a:srgbClr val="1155CC"/>
                </a:solidFill>
              </a:rPr>
              <a:t>                .reduce(0, (acc, number) -&gt; acc + number);</a:t>
            </a:r>
            <a:endParaRPr sz="800">
              <a:solidFill>
                <a:srgbClr val="1155CC"/>
              </a:solidFill>
            </a:endParaRPr>
          </a:p>
          <a:p>
            <a:pPr indent="0" lvl="0" marL="0" rtl="0" algn="l">
              <a:spcBef>
                <a:spcPts val="0"/>
              </a:spcBef>
              <a:spcAft>
                <a:spcPts val="0"/>
              </a:spcAft>
              <a:buNone/>
            </a:pPr>
            <a:r>
              <a:t/>
            </a:r>
            <a:endParaRPr sz="800"/>
          </a:p>
          <a:p>
            <a:pPr indent="0" lvl="0" marL="0" rtl="0" algn="l">
              <a:spcBef>
                <a:spcPts val="0"/>
              </a:spcBef>
              <a:spcAft>
                <a:spcPts val="0"/>
              </a:spcAft>
              <a:buNone/>
            </a:pPr>
            <a:r>
              <a:rPr lang="es" sz="800"/>
              <a:t>        System.out.println("Lista de números elevados al cuadrado: " + squaredNumbers);</a:t>
            </a:r>
            <a:endParaRPr sz="800"/>
          </a:p>
          <a:p>
            <a:pPr indent="0" lvl="0" marL="0" rtl="0" algn="l">
              <a:spcBef>
                <a:spcPts val="0"/>
              </a:spcBef>
              <a:spcAft>
                <a:spcPts val="0"/>
              </a:spcAft>
              <a:buNone/>
            </a:pPr>
            <a:r>
              <a:rPr lang="es" sz="800"/>
              <a:t>        System.out.println("Suma de los números elevados al cuadrado: " + sum);</a:t>
            </a:r>
            <a:endParaRPr sz="800"/>
          </a:p>
          <a:p>
            <a:pPr indent="0" lvl="0" marL="0" rtl="0" algn="l">
              <a:spcBef>
                <a:spcPts val="0"/>
              </a:spcBef>
              <a:spcAft>
                <a:spcPts val="0"/>
              </a:spcAft>
              <a:buNone/>
            </a:pPr>
            <a:r>
              <a:rPr lang="es" sz="800"/>
              <a:t>    }</a:t>
            </a:r>
            <a:endParaRPr sz="800"/>
          </a:p>
          <a:p>
            <a:pPr indent="0" lvl="0" marL="0" rtl="0" algn="l">
              <a:spcBef>
                <a:spcPts val="0"/>
              </a:spcBef>
              <a:spcAft>
                <a:spcPts val="0"/>
              </a:spcAft>
              <a:buNone/>
            </a:pPr>
            <a:r>
              <a:rPr lang="es" sz="800"/>
              <a:t>}</a:t>
            </a:r>
            <a:endParaRPr sz="800"/>
          </a:p>
          <a:p>
            <a:pPr indent="0" lvl="0" marL="0" rtl="0" algn="l">
              <a:spcBef>
                <a:spcPts val="0"/>
              </a:spcBef>
              <a:spcAft>
                <a:spcPts val="0"/>
              </a:spcAft>
              <a:buNone/>
            </a:pPr>
            <a:r>
              <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cxnSp>
        <p:nvCxnSpPr>
          <p:cNvPr id="213" name="Google Shape;213;p27"/>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14" name="Google Shape;214;p27"/>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15" name="Google Shape;215;p27"/>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Map &amp; Reduce (Solución).</a:t>
            </a:r>
            <a:endParaRPr sz="2400">
              <a:solidFill>
                <a:srgbClr val="181F2C"/>
              </a:solidFill>
              <a:latin typeface="Roboto Medium"/>
              <a:ea typeface="Roboto Medium"/>
              <a:cs typeface="Roboto Medium"/>
              <a:sym typeface="Roboto Medium"/>
            </a:endParaRPr>
          </a:p>
        </p:txBody>
      </p:sp>
      <p:sp>
        <p:nvSpPr>
          <p:cNvPr id="216" name="Google Shape;216;p27"/>
          <p:cNvSpPr txBox="1"/>
          <p:nvPr/>
        </p:nvSpPr>
        <p:spPr>
          <a:xfrm>
            <a:off x="4192050" y="132475"/>
            <a:ext cx="4878900" cy="29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t>import java.util.Arrays;</a:t>
            </a:r>
            <a:endParaRPr sz="800"/>
          </a:p>
          <a:p>
            <a:pPr indent="0" lvl="0" marL="0" rtl="0" algn="l">
              <a:spcBef>
                <a:spcPts val="0"/>
              </a:spcBef>
              <a:spcAft>
                <a:spcPts val="0"/>
              </a:spcAft>
              <a:buNone/>
            </a:pPr>
            <a:r>
              <a:rPr lang="es" sz="800"/>
              <a:t>import java.util.HashMap;</a:t>
            </a:r>
            <a:endParaRPr sz="800"/>
          </a:p>
          <a:p>
            <a:pPr indent="0" lvl="0" marL="0" rtl="0" algn="l">
              <a:spcBef>
                <a:spcPts val="0"/>
              </a:spcBef>
              <a:spcAft>
                <a:spcPts val="0"/>
              </a:spcAft>
              <a:buNone/>
            </a:pPr>
            <a:r>
              <a:rPr lang="es" sz="800"/>
              <a:t>import java.util.List;</a:t>
            </a:r>
            <a:endParaRPr sz="800"/>
          </a:p>
          <a:p>
            <a:pPr indent="0" lvl="0" marL="0" rtl="0" algn="l">
              <a:spcBef>
                <a:spcPts val="0"/>
              </a:spcBef>
              <a:spcAft>
                <a:spcPts val="0"/>
              </a:spcAft>
              <a:buNone/>
            </a:pPr>
            <a:r>
              <a:rPr lang="es" sz="800"/>
              <a:t>import java.util.Map;</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s" sz="800"/>
              <a:t>public class AverageGradeWithHashMapExample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s" sz="800"/>
              <a:t>    public static void main(String[] args) {</a:t>
            </a:r>
            <a:endParaRPr sz="800"/>
          </a:p>
          <a:p>
            <a:pPr indent="0" lvl="0" marL="0" rtl="0" algn="l">
              <a:spcBef>
                <a:spcPts val="0"/>
              </a:spcBef>
              <a:spcAft>
                <a:spcPts val="0"/>
              </a:spcAft>
              <a:buNone/>
            </a:pPr>
            <a:r>
              <a:rPr lang="es" sz="800"/>
              <a:t>        // Lista de notas</a:t>
            </a:r>
            <a:endParaRPr sz="800"/>
          </a:p>
          <a:p>
            <a:pPr indent="0" lvl="0" marL="0" rtl="0" algn="l">
              <a:spcBef>
                <a:spcPts val="0"/>
              </a:spcBef>
              <a:spcAft>
                <a:spcPts val="0"/>
              </a:spcAft>
              <a:buNone/>
            </a:pPr>
            <a:r>
              <a:rPr lang="es" sz="800"/>
              <a:t>        List&lt;Double&gt; grades = Arrays.asList(7.5, 8.0, 6.5, 9.0, 7.0);</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s" sz="800"/>
              <a:t>        // Operación Reduce: Calcula la suma de todas las notas y el recuento</a:t>
            </a:r>
            <a:endParaRPr sz="800"/>
          </a:p>
          <a:p>
            <a:pPr indent="0" lvl="0" marL="0" rtl="0" algn="l">
              <a:spcBef>
                <a:spcPts val="0"/>
              </a:spcBef>
              <a:spcAft>
                <a:spcPts val="0"/>
              </a:spcAft>
              <a:buNone/>
            </a:pPr>
            <a:r>
              <a:rPr lang="es" sz="800"/>
              <a:t>        </a:t>
            </a:r>
            <a:r>
              <a:rPr b="1" lang="es" sz="800"/>
              <a:t>Map&lt;String, Double&gt; </a:t>
            </a:r>
            <a:r>
              <a:rPr lang="es" sz="800"/>
              <a:t>sumAndCount = grades.stream()</a:t>
            </a:r>
            <a:endParaRPr sz="800"/>
          </a:p>
          <a:p>
            <a:pPr indent="0" lvl="0" marL="0" rtl="0" algn="l">
              <a:spcBef>
                <a:spcPts val="0"/>
              </a:spcBef>
              <a:spcAft>
                <a:spcPts val="0"/>
              </a:spcAft>
              <a:buNone/>
            </a:pPr>
            <a:r>
              <a:rPr lang="es" sz="800"/>
              <a:t>                .</a:t>
            </a:r>
            <a:r>
              <a:rPr lang="es" sz="800">
                <a:solidFill>
                  <a:schemeClr val="dk1"/>
                </a:solidFill>
              </a:rPr>
              <a:t>reduce</a:t>
            </a:r>
            <a:r>
              <a:rPr lang="es" sz="800"/>
              <a:t>(</a:t>
            </a:r>
            <a:endParaRPr sz="800"/>
          </a:p>
          <a:p>
            <a:pPr indent="0" lvl="0" marL="0" rtl="0" algn="l">
              <a:spcBef>
                <a:spcPts val="0"/>
              </a:spcBef>
              <a:spcAft>
                <a:spcPts val="0"/>
              </a:spcAft>
              <a:buNone/>
            </a:pPr>
            <a:r>
              <a:rPr lang="es" sz="800"/>
              <a:t>                        new HashMap&lt;&gt;(),</a:t>
            </a:r>
            <a:endParaRPr sz="800"/>
          </a:p>
          <a:p>
            <a:pPr indent="0" lvl="0" marL="0" rtl="0" algn="l">
              <a:spcBef>
                <a:spcPts val="0"/>
              </a:spcBef>
              <a:spcAft>
                <a:spcPts val="0"/>
              </a:spcAft>
              <a:buNone/>
            </a:pPr>
            <a:r>
              <a:rPr lang="es" sz="800"/>
              <a:t>                        (map, grade) -&gt; {</a:t>
            </a:r>
            <a:endParaRPr sz="800"/>
          </a:p>
          <a:p>
            <a:pPr indent="0" lvl="0" marL="0" rtl="0" algn="l">
              <a:spcBef>
                <a:spcPts val="0"/>
              </a:spcBef>
              <a:spcAft>
                <a:spcPts val="0"/>
              </a:spcAft>
              <a:buNone/>
            </a:pPr>
            <a:r>
              <a:rPr lang="es" sz="800"/>
              <a:t>                            map.put("sum", map.getOrDefault("sum", 0.0) + grade);</a:t>
            </a:r>
            <a:endParaRPr sz="800"/>
          </a:p>
          <a:p>
            <a:pPr indent="0" lvl="0" marL="0" rtl="0" algn="l">
              <a:spcBef>
                <a:spcPts val="0"/>
              </a:spcBef>
              <a:spcAft>
                <a:spcPts val="0"/>
              </a:spcAft>
              <a:buNone/>
            </a:pPr>
            <a:r>
              <a:rPr lang="es" sz="800"/>
              <a:t>                            map.put("count", map.getOrDefault("count", 0.0) + 1);</a:t>
            </a:r>
            <a:endParaRPr sz="800"/>
          </a:p>
          <a:p>
            <a:pPr indent="0" lvl="0" marL="0" rtl="0" algn="l">
              <a:spcBef>
                <a:spcPts val="0"/>
              </a:spcBef>
              <a:spcAft>
                <a:spcPts val="0"/>
              </a:spcAft>
              <a:buNone/>
            </a:pPr>
            <a:r>
              <a:rPr lang="es" sz="800"/>
              <a:t>                            return map;</a:t>
            </a:r>
            <a:endParaRPr sz="800"/>
          </a:p>
          <a:p>
            <a:pPr indent="0" lvl="0" marL="0" rtl="0" algn="l">
              <a:spcBef>
                <a:spcPts val="0"/>
              </a:spcBef>
              <a:spcAft>
                <a:spcPts val="0"/>
              </a:spcAft>
              <a:buNone/>
            </a:pPr>
            <a:r>
              <a:rPr lang="es" sz="800"/>
              <a:t>                        },</a:t>
            </a:r>
            <a:endParaRPr sz="800"/>
          </a:p>
          <a:p>
            <a:pPr indent="0" lvl="0" marL="0" rtl="0" algn="l">
              <a:spcBef>
                <a:spcPts val="0"/>
              </a:spcBef>
              <a:spcAft>
                <a:spcPts val="0"/>
              </a:spcAft>
              <a:buNone/>
            </a:pPr>
            <a:r>
              <a:rPr lang="es" sz="800"/>
              <a:t>                        (map1, map2) -&gt; {</a:t>
            </a:r>
            <a:endParaRPr sz="800"/>
          </a:p>
          <a:p>
            <a:pPr indent="0" lvl="0" marL="0" rtl="0" algn="l">
              <a:spcBef>
                <a:spcPts val="0"/>
              </a:spcBef>
              <a:spcAft>
                <a:spcPts val="0"/>
              </a:spcAft>
              <a:buNone/>
            </a:pPr>
            <a:r>
              <a:rPr lang="es" sz="800"/>
              <a:t>                            map1.put("sum", map1.getOrDefault("sum", 0.0) + map2.getOrDefault("sum", 0.0));</a:t>
            </a:r>
            <a:endParaRPr sz="800"/>
          </a:p>
          <a:p>
            <a:pPr indent="0" lvl="0" marL="0" rtl="0" algn="l">
              <a:spcBef>
                <a:spcPts val="0"/>
              </a:spcBef>
              <a:spcAft>
                <a:spcPts val="0"/>
              </a:spcAft>
              <a:buNone/>
            </a:pPr>
            <a:r>
              <a:rPr lang="es" sz="800"/>
              <a:t>                            map1.put("count", map1.getOrDefault("count", 0.0) + map2.getOrDefault("count", 0.0));</a:t>
            </a:r>
            <a:endParaRPr sz="800"/>
          </a:p>
          <a:p>
            <a:pPr indent="0" lvl="0" marL="0" rtl="0" algn="l">
              <a:spcBef>
                <a:spcPts val="0"/>
              </a:spcBef>
              <a:spcAft>
                <a:spcPts val="0"/>
              </a:spcAft>
              <a:buNone/>
            </a:pPr>
            <a:r>
              <a:rPr lang="es" sz="800"/>
              <a:t>                            return map1;</a:t>
            </a:r>
            <a:endParaRPr sz="800"/>
          </a:p>
          <a:p>
            <a:pPr indent="0" lvl="0" marL="0" rtl="0" algn="l">
              <a:spcBef>
                <a:spcPts val="0"/>
              </a:spcBef>
              <a:spcAft>
                <a:spcPts val="0"/>
              </a:spcAft>
              <a:buNone/>
            </a:pPr>
            <a:r>
              <a:rPr lang="es" sz="800"/>
              <a:t>                        }</a:t>
            </a:r>
            <a:endParaRPr sz="800"/>
          </a:p>
          <a:p>
            <a:pPr indent="0" lvl="0" marL="0" rtl="0" algn="l">
              <a:spcBef>
                <a:spcPts val="0"/>
              </a:spcBef>
              <a:spcAft>
                <a:spcPts val="0"/>
              </a:spcAft>
              <a:buNone/>
            </a:pPr>
            <a:r>
              <a:rPr lang="es" sz="800"/>
              <a: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s" sz="800"/>
              <a:t>        // Calcula la media dividiendo la suma total entre el número de notas</a:t>
            </a:r>
            <a:endParaRPr sz="800"/>
          </a:p>
          <a:p>
            <a:pPr indent="0" lvl="0" marL="0" rtl="0" algn="l">
              <a:spcBef>
                <a:spcPts val="0"/>
              </a:spcBef>
              <a:spcAft>
                <a:spcPts val="0"/>
              </a:spcAft>
              <a:buNone/>
            </a:pPr>
            <a:r>
              <a:rPr lang="es" sz="800"/>
              <a:t>        double average = sumAndCount.get("sum") / sumAndCount.get("count");</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s" sz="800"/>
              <a:t>        System.out.println("Lista de notas: " + grades);</a:t>
            </a:r>
            <a:endParaRPr sz="800"/>
          </a:p>
          <a:p>
            <a:pPr indent="0" lvl="0" marL="0" rtl="0" algn="l">
              <a:spcBef>
                <a:spcPts val="0"/>
              </a:spcBef>
              <a:spcAft>
                <a:spcPts val="0"/>
              </a:spcAft>
              <a:buNone/>
            </a:pPr>
            <a:r>
              <a:rPr lang="es" sz="800"/>
              <a:t>        System.out.println("Media de notas: " + average);</a:t>
            </a:r>
            <a:endParaRPr sz="800"/>
          </a:p>
          <a:p>
            <a:pPr indent="0" lvl="0" marL="0" rtl="0" algn="l">
              <a:spcBef>
                <a:spcPts val="0"/>
              </a:spcBef>
              <a:spcAft>
                <a:spcPts val="0"/>
              </a:spcAft>
              <a:buNone/>
            </a:pPr>
            <a:r>
              <a:rPr lang="es" sz="800"/>
              <a:t>        System.out.println("Número de notas: " + sumAndCount.get("count"));</a:t>
            </a:r>
            <a:endParaRPr sz="800"/>
          </a:p>
          <a:p>
            <a:pPr indent="0" lvl="0" marL="0" rtl="0" algn="l">
              <a:spcBef>
                <a:spcPts val="0"/>
              </a:spcBef>
              <a:spcAft>
                <a:spcPts val="0"/>
              </a:spcAft>
              <a:buNone/>
            </a:pPr>
            <a:r>
              <a:rPr lang="es" sz="800"/>
              <a:t>    }</a:t>
            </a:r>
            <a:endParaRPr sz="800"/>
          </a:p>
          <a:p>
            <a:pPr indent="0" lvl="0" marL="0" rtl="0" algn="l">
              <a:spcBef>
                <a:spcPts val="0"/>
              </a:spcBef>
              <a:spcAft>
                <a:spcPts val="0"/>
              </a:spcAft>
              <a:buNone/>
            </a:pPr>
            <a:r>
              <a:rPr lang="es" sz="800"/>
              <a:t>}</a:t>
            </a:r>
            <a:endParaRPr sz="800"/>
          </a:p>
          <a:p>
            <a:pPr indent="0" lvl="0" marL="0" rtl="0" algn="l">
              <a:spcBef>
                <a:spcPts val="0"/>
              </a:spcBef>
              <a:spcAft>
                <a:spcPts val="0"/>
              </a:spcAft>
              <a:buNone/>
            </a:pPr>
            <a:r>
              <a:rPr lang="es" sz="800"/>
              <a:t> </a:t>
            </a:r>
            <a:endParaRPr sz="800"/>
          </a:p>
          <a:p>
            <a:pPr indent="0" lvl="0" marL="0" rtl="0" algn="l">
              <a:spcBef>
                <a:spcPts val="0"/>
              </a:spcBef>
              <a:spcAft>
                <a:spcPts val="0"/>
              </a:spcAft>
              <a:buNone/>
            </a:pPr>
            <a:r>
              <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543"/>
        </a:solidFill>
      </p:bgPr>
    </p:bg>
    <p:spTree>
      <p:nvGrpSpPr>
        <p:cNvPr id="220" name="Shape 220"/>
        <p:cNvGrpSpPr/>
        <p:nvPr/>
      </p:nvGrpSpPr>
      <p:grpSpPr>
        <a:xfrm>
          <a:off x="0" y="0"/>
          <a:ext cx="0" cy="0"/>
          <a:chOff x="0" y="0"/>
          <a:chExt cx="0" cy="0"/>
        </a:xfrm>
      </p:grpSpPr>
      <p:sp>
        <p:nvSpPr>
          <p:cNvPr id="221" name="Google Shape;221;p28"/>
          <p:cNvSpPr txBox="1"/>
          <p:nvPr/>
        </p:nvSpPr>
        <p:spPr>
          <a:xfrm>
            <a:off x="1146256" y="2768875"/>
            <a:ext cx="7503300" cy="4194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s" sz="4000">
                <a:solidFill>
                  <a:srgbClr val="FFFFFF"/>
                </a:solidFill>
                <a:latin typeface="Roboto Medium"/>
                <a:ea typeface="Roboto Medium"/>
                <a:cs typeface="Roboto Medium"/>
                <a:sym typeface="Roboto Medium"/>
              </a:rPr>
              <a:t>Introducción a Apache Hadoop.</a:t>
            </a:r>
            <a:endParaRPr sz="4000">
              <a:solidFill>
                <a:srgbClr val="FF5109"/>
              </a:solidFill>
              <a:latin typeface="Roboto Medium"/>
              <a:ea typeface="Roboto Medium"/>
              <a:cs typeface="Roboto Medium"/>
              <a:sym typeface="Roboto Medium"/>
            </a:endParaRPr>
          </a:p>
        </p:txBody>
      </p:sp>
      <p:sp>
        <p:nvSpPr>
          <p:cNvPr id="222" name="Google Shape;222;p28"/>
          <p:cNvSpPr txBox="1"/>
          <p:nvPr>
            <p:ph type="title"/>
          </p:nvPr>
        </p:nvSpPr>
        <p:spPr>
          <a:xfrm>
            <a:off x="1146250" y="491650"/>
            <a:ext cx="7503300" cy="88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9600">
                <a:solidFill>
                  <a:srgbClr val="FB7876"/>
                </a:solidFill>
                <a:latin typeface="Roboto Medium"/>
                <a:ea typeface="Roboto Medium"/>
                <a:cs typeface="Roboto Medium"/>
                <a:sym typeface="Roboto Medium"/>
              </a:rPr>
              <a:t>04.</a:t>
            </a:r>
            <a:endParaRPr sz="9600">
              <a:solidFill>
                <a:srgbClr val="FB7876"/>
              </a:solidFill>
            </a:endParaRPr>
          </a:p>
        </p:txBody>
      </p:sp>
      <p:sp>
        <p:nvSpPr>
          <p:cNvPr id="223" name="Google Shape;223;p28"/>
          <p:cNvSpPr txBox="1"/>
          <p:nvPr/>
        </p:nvSpPr>
        <p:spPr>
          <a:xfrm>
            <a:off x="1146250" y="2439125"/>
            <a:ext cx="4261500" cy="2097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s" sz="700">
                <a:solidFill>
                  <a:schemeClr val="lt1"/>
                </a:solidFill>
                <a:latin typeface="Roboto"/>
                <a:ea typeface="Roboto"/>
                <a:cs typeface="Roboto"/>
                <a:sym typeface="Roboto"/>
              </a:rPr>
              <a:t>Título presentación proyecto.</a:t>
            </a:r>
            <a:endParaRPr sz="700">
              <a:solidFill>
                <a:srgbClr val="FFFFFF"/>
              </a:solidFill>
              <a:latin typeface="Roboto"/>
              <a:ea typeface="Roboto"/>
              <a:cs typeface="Roboto"/>
              <a:sym typeface="Roboto"/>
            </a:endParaRPr>
          </a:p>
        </p:txBody>
      </p:sp>
      <p:sp>
        <p:nvSpPr>
          <p:cNvPr id="224" name="Google Shape;224;p28"/>
          <p:cNvSpPr/>
          <p:nvPr/>
        </p:nvSpPr>
        <p:spPr>
          <a:xfrm>
            <a:off x="687575"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768550"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849525"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idx="1" type="body"/>
          </p:nvPr>
        </p:nvSpPr>
        <p:spPr>
          <a:xfrm>
            <a:off x="499975" y="957325"/>
            <a:ext cx="4935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2002</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Creación del proyecto Nutch, un motor de búsqueda de código abierto.</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No escala para poder procesar miles de millones de páginas.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2003</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Se publica el paper de Google que describe Google File System.</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2004</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Se implementa NDFS (Nutch Distributed FS) basado en GFS.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Se publica el paper de Google que describe MapReduce.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2005</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Se implementa MapReduce para Nutch y se empiezan a portar sus algoritmos a este paradigma.</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2006</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Se independiza como un subproyecto de Lucene llamado Hadoop.</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Doug Cutting, uno de los creadores de Nutch, entra a trabajar en Yahoo!</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232" name="Google Shape;232;p29"/>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33" name="Google Shape;233;p29"/>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34" name="Google Shape;234;p29"/>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Historia</a:t>
            </a:r>
            <a:endParaRPr sz="2400">
              <a:solidFill>
                <a:srgbClr val="181F2C"/>
              </a:solidFill>
              <a:latin typeface="Roboto Medium"/>
              <a:ea typeface="Roboto Medium"/>
              <a:cs typeface="Roboto Medium"/>
              <a:sym typeface="Roboto Medium"/>
            </a:endParaRPr>
          </a:p>
        </p:txBody>
      </p:sp>
      <p:pic>
        <p:nvPicPr>
          <p:cNvPr descr="Hadoop y su ecosistema. - IABD" id="235" name="Google Shape;235;p29"/>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idx="1" type="body"/>
          </p:nvPr>
        </p:nvSpPr>
        <p:spPr>
          <a:xfrm>
            <a:off x="499975" y="957325"/>
            <a:ext cx="4935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2008</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Yahoo! que usa Hadoop para generar su índice con un clúster Hadoop de 10000 cores.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Se convierte en proyecto de primer nivel de Apache.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2009</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Nueva API.</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Antiguo Namespace: org.apache.hadoop.mapred</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Nuevo Namespace: org.apache.hadoop.mapreduce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 2011</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Lanzada versión 1.0 (0.20.205).</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Primera versión considerada estable, soporte a HBASE.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2013</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Lanzada versión 2.2</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Introduce el gestor de recursos distribuido (YARN)</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2014</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Lanzada versión 2.6</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Encriptación HDFS, etiquetar nodos, actualización continua.</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241" name="Google Shape;241;p30"/>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42" name="Google Shape;242;p30"/>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43" name="Google Shape;243;p30"/>
          <p:cNvSpPr txBox="1"/>
          <p:nvPr/>
        </p:nvSpPr>
        <p:spPr>
          <a:xfrm>
            <a:off x="558275" y="597425"/>
            <a:ext cx="4013700" cy="30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Historia</a:t>
            </a:r>
            <a:endParaRPr sz="2400">
              <a:solidFill>
                <a:srgbClr val="181F2C"/>
              </a:solidFill>
              <a:latin typeface="Roboto Medium"/>
              <a:ea typeface="Roboto Medium"/>
              <a:cs typeface="Roboto Medium"/>
              <a:sym typeface="Roboto Medium"/>
            </a:endParaRPr>
          </a:p>
        </p:txBody>
      </p:sp>
      <p:pic>
        <p:nvPicPr>
          <p:cNvPr descr="Hadoop y su ecosistema. - IABD" id="244" name="Google Shape;244;p30"/>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idx="1" type="body"/>
          </p:nvPr>
        </p:nvSpPr>
        <p:spPr>
          <a:xfrm>
            <a:off x="499975" y="957325"/>
            <a:ext cx="4935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2017</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Lanzada versión 2.8</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Mejora cloud: Azure Data Lake, etc.</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Lanzada versión 3.0</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Java 8.0, Amazon S3 (S3Guard), mejoras en YARN, GPUs, etc.</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Agosto 2018</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Lanzada versión 3.1.1</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Septiembre 2018</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Lanzada versión 2.8.5</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Marzo 2024</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chemeClr val="lt2"/>
              </a:buClr>
              <a:buSzPts val="900"/>
              <a:buFont typeface="Roboto"/>
              <a:buChar char="○"/>
            </a:pPr>
            <a:r>
              <a:rPr lang="es" sz="900">
                <a:solidFill>
                  <a:schemeClr val="lt2"/>
                </a:solidFill>
                <a:latin typeface="Roboto"/>
                <a:ea typeface="Roboto"/>
                <a:cs typeface="Roboto"/>
                <a:sym typeface="Roboto"/>
              </a:rPr>
              <a:t>Lanzada versión 3.4</a:t>
            </a:r>
            <a:endParaRPr sz="900">
              <a:solidFill>
                <a:schemeClr val="lt2"/>
              </a:solidFill>
              <a:latin typeface="Roboto"/>
              <a:ea typeface="Roboto"/>
              <a:cs typeface="Roboto"/>
              <a:sym typeface="Roboto"/>
            </a:endParaRPr>
          </a:p>
          <a:p>
            <a:pPr indent="-285750" lvl="0" marL="457200" rtl="0" algn="l">
              <a:lnSpc>
                <a:spcPct val="150000"/>
              </a:lnSpc>
              <a:spcBef>
                <a:spcPts val="0"/>
              </a:spcBef>
              <a:spcAft>
                <a:spcPts val="0"/>
              </a:spcAft>
              <a:buClr>
                <a:schemeClr val="lt2"/>
              </a:buClr>
              <a:buSzPts val="900"/>
              <a:buFont typeface="Roboto"/>
              <a:buChar char="●"/>
            </a:pPr>
            <a:r>
              <a:rPr lang="es" sz="900" u="sng">
                <a:solidFill>
                  <a:schemeClr val="hlink"/>
                </a:solidFill>
                <a:latin typeface="Roboto"/>
                <a:ea typeface="Roboto"/>
                <a:cs typeface="Roboto"/>
                <a:sym typeface="Roboto"/>
                <a:hlinkClick r:id="rId3"/>
              </a:rPr>
              <a:t>https://hadoop.apache.org/release.html</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250" name="Google Shape;250;p31"/>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51" name="Google Shape;251;p31"/>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52" name="Google Shape;252;p31"/>
          <p:cNvSpPr txBox="1"/>
          <p:nvPr/>
        </p:nvSpPr>
        <p:spPr>
          <a:xfrm>
            <a:off x="558275" y="597425"/>
            <a:ext cx="4013700" cy="30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Historia</a:t>
            </a:r>
            <a:endParaRPr sz="2400">
              <a:solidFill>
                <a:srgbClr val="181F2C"/>
              </a:solidFill>
              <a:latin typeface="Roboto Medium"/>
              <a:ea typeface="Roboto Medium"/>
              <a:cs typeface="Roboto Medium"/>
              <a:sym typeface="Roboto Medium"/>
            </a:endParaRPr>
          </a:p>
        </p:txBody>
      </p:sp>
      <p:pic>
        <p:nvPicPr>
          <p:cNvPr descr="Hadoop y su ecosistema. - IABD" id="253" name="Google Shape;253;p31"/>
          <p:cNvPicPr preferRelativeResize="0"/>
          <p:nvPr/>
        </p:nvPicPr>
        <p:blipFill>
          <a:blip r:embed="rId4">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idx="1" type="body"/>
          </p:nvPr>
        </p:nvSpPr>
        <p:spPr>
          <a:xfrm>
            <a:off x="558275" y="1495125"/>
            <a:ext cx="5307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aumento de la capacidad de almacenamiento es mayor al incremento de la velocidad de acceso.</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u="sng">
                <a:solidFill>
                  <a:srgbClr val="585858"/>
                </a:solidFill>
                <a:latin typeface="Roboto"/>
                <a:ea typeface="Roboto"/>
                <a:cs typeface="Roboto"/>
                <a:sym typeface="Roboto"/>
              </a:rPr>
              <a:t>Problema</a:t>
            </a:r>
            <a:r>
              <a:rPr lang="es" sz="900">
                <a:solidFill>
                  <a:srgbClr val="585858"/>
                </a:solidFill>
                <a:latin typeface="Roboto"/>
                <a:ea typeface="Roboto"/>
                <a:cs typeface="Roboto"/>
                <a:sym typeface="Roboto"/>
              </a:rPr>
              <a:t> →  Se necesita a acceder a grandes conjuntos de datos.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u="sng">
                <a:solidFill>
                  <a:srgbClr val="585858"/>
                </a:solidFill>
                <a:latin typeface="Roboto"/>
                <a:ea typeface="Roboto"/>
                <a:cs typeface="Roboto"/>
                <a:sym typeface="Roboto"/>
              </a:rPr>
              <a:t>Posible solución:</a:t>
            </a:r>
            <a:endParaRPr sz="900" u="sng">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Paralelizar acceso a datos.</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Repartir datos en n discos.</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Divide por n el tiempo de acceso a los datos.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Problemas</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Mayor cantidad de hardware → Incremento de la probabilidad de fallos.</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Mayor complejidad para trabajar con los datos.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259" name="Google Shape;259;p32"/>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60" name="Google Shape;260;p32"/>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61" name="Google Shape;261;p32"/>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¿Por qué surge Hadoop?.</a:t>
            </a:r>
            <a:endParaRPr sz="2400">
              <a:solidFill>
                <a:srgbClr val="181F2C"/>
              </a:solidFill>
              <a:latin typeface="Roboto Medium"/>
              <a:ea typeface="Roboto Medium"/>
              <a:cs typeface="Roboto Medium"/>
              <a:sym typeface="Roboto Medium"/>
            </a:endParaRPr>
          </a:p>
        </p:txBody>
      </p:sp>
      <p:pic>
        <p:nvPicPr>
          <p:cNvPr id="262" name="Google Shape;262;p32"/>
          <p:cNvPicPr preferRelativeResize="0"/>
          <p:nvPr/>
        </p:nvPicPr>
        <p:blipFill>
          <a:blip r:embed="rId3">
            <a:alphaModFix/>
          </a:blip>
          <a:stretch>
            <a:fillRect/>
          </a:stretch>
        </p:blipFill>
        <p:spPr>
          <a:xfrm>
            <a:off x="5866050" y="1550324"/>
            <a:ext cx="2868025" cy="2042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cxnSp>
        <p:nvCxnSpPr>
          <p:cNvPr id="32" name="Google Shape;32;p6"/>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3" name="Google Shape;33;p6"/>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4" name="Google Shape;34;p6"/>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Big Data.</a:t>
            </a:r>
            <a:endParaRPr sz="2400">
              <a:solidFill>
                <a:srgbClr val="181F2C"/>
              </a:solidFill>
              <a:latin typeface="Roboto Medium"/>
              <a:ea typeface="Roboto Medium"/>
              <a:cs typeface="Roboto Medium"/>
              <a:sym typeface="Roboto Medium"/>
            </a:endParaRPr>
          </a:p>
        </p:txBody>
      </p:sp>
      <p:pic>
        <p:nvPicPr>
          <p:cNvPr id="35" name="Google Shape;35;p6"/>
          <p:cNvPicPr preferRelativeResize="0"/>
          <p:nvPr/>
        </p:nvPicPr>
        <p:blipFill>
          <a:blip r:embed="rId3">
            <a:alphaModFix/>
          </a:blip>
          <a:stretch>
            <a:fillRect/>
          </a:stretch>
        </p:blipFill>
        <p:spPr>
          <a:xfrm>
            <a:off x="415525" y="1045525"/>
            <a:ext cx="7808940" cy="3668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idx="1" type="body"/>
          </p:nvPr>
        </p:nvSpPr>
        <p:spPr>
          <a:xfrm>
            <a:off x="558275" y="1495125"/>
            <a:ext cx="4935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Hadoop intenta ser una solución y sus componentes principales abordan los dos problemas planteados.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Hadoop Distributed File System (HDFS)</a:t>
            </a:r>
            <a:endParaRPr b="1"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Sistema distribuido de ficheros con redundancia automática de los datos.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MapReduce</a:t>
            </a:r>
            <a:endParaRPr b="1"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Paradigma de programación sencillo y versátil para programación en paralelo.</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268" name="Google Shape;268;p33"/>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69" name="Google Shape;269;p33"/>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70" name="Google Shape;270;p33"/>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¿Por qué surge Hadoop?.</a:t>
            </a:r>
            <a:endParaRPr sz="2400">
              <a:solidFill>
                <a:srgbClr val="181F2C"/>
              </a:solidFill>
              <a:latin typeface="Roboto Medium"/>
              <a:ea typeface="Roboto Medium"/>
              <a:cs typeface="Roboto Medium"/>
              <a:sym typeface="Roboto Medium"/>
            </a:endParaRPr>
          </a:p>
        </p:txBody>
      </p:sp>
      <p:pic>
        <p:nvPicPr>
          <p:cNvPr descr="Hadoop y su ecosistema. - IABD" id="271" name="Google Shape;271;p33"/>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idx="1" type="body"/>
          </p:nvPr>
        </p:nvSpPr>
        <p:spPr>
          <a:xfrm>
            <a:off x="558275" y="1495125"/>
            <a:ext cx="4935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Procesamiento de consultas por </a:t>
            </a:r>
            <a:r>
              <a:rPr b="1" lang="es" sz="900">
                <a:solidFill>
                  <a:srgbClr val="585858"/>
                </a:solidFill>
                <a:latin typeface="Roboto"/>
                <a:ea typeface="Roboto"/>
                <a:cs typeface="Roboto"/>
                <a:sym typeface="Roboto"/>
              </a:rPr>
              <a:t>lotes</a:t>
            </a:r>
            <a:endParaRPr b="1"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Especializado en tareas que requieren procesar todo el conjunto de datos o una parte importante de este.</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No adecuado para consultas selectivas o actualizaciones frecuentes, típicas de SQL.</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Permite realizar consultas ad-hoc sobre conjuntos de </a:t>
            </a:r>
            <a:r>
              <a:rPr b="1" lang="es" sz="900">
                <a:solidFill>
                  <a:srgbClr val="585858"/>
                </a:solidFill>
                <a:latin typeface="Roboto"/>
                <a:ea typeface="Roboto"/>
                <a:cs typeface="Roboto"/>
                <a:sym typeface="Roboto"/>
              </a:rPr>
              <a:t>datos muy grandes </a:t>
            </a:r>
            <a:r>
              <a:rPr lang="es" sz="900">
                <a:solidFill>
                  <a:srgbClr val="585858"/>
                </a:solidFill>
                <a:latin typeface="Roboto"/>
                <a:ea typeface="Roboto"/>
                <a:cs typeface="Roboto"/>
                <a:sym typeface="Roboto"/>
              </a:rPr>
              <a:t>en tiempos razonables.</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277" name="Google Shape;277;p34"/>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78" name="Google Shape;278;p34"/>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79" name="Google Shape;279;p34"/>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Características</a:t>
            </a:r>
            <a:r>
              <a:rPr lang="es" sz="2400">
                <a:solidFill>
                  <a:srgbClr val="181F2C"/>
                </a:solidFill>
                <a:latin typeface="Roboto Medium"/>
                <a:ea typeface="Roboto Medium"/>
                <a:cs typeface="Roboto Medium"/>
                <a:sym typeface="Roboto Medium"/>
              </a:rPr>
              <a:t>.</a:t>
            </a:r>
            <a:endParaRPr sz="2400">
              <a:solidFill>
                <a:srgbClr val="181F2C"/>
              </a:solidFill>
              <a:latin typeface="Roboto Medium"/>
              <a:ea typeface="Roboto Medium"/>
              <a:cs typeface="Roboto Medium"/>
              <a:sym typeface="Roboto Medium"/>
            </a:endParaRPr>
          </a:p>
        </p:txBody>
      </p:sp>
      <p:pic>
        <p:nvPicPr>
          <p:cNvPr descr="Hadoop y su ecosistema. - IABD" id="280" name="Google Shape;280;p34"/>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idx="1" type="body"/>
          </p:nvPr>
        </p:nvSpPr>
        <p:spPr>
          <a:xfrm>
            <a:off x="558275" y="1495125"/>
            <a:ext cx="4935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Ventajas sobre bases de datos relacionales: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Almacenamiento consecutivo elimina tiempos de búsqueda.</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No requiere estructura fija para los datos.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u="sng">
                <a:solidFill>
                  <a:srgbClr val="585858"/>
                </a:solidFill>
                <a:latin typeface="Roboto"/>
                <a:ea typeface="Roboto"/>
                <a:cs typeface="Roboto"/>
                <a:sym typeface="Roboto"/>
              </a:rPr>
              <a:t>Escala linealmente</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0" lvl="0" marL="9144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Ventajas sobre computación grid (grupo/malla de ordenadores):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Almacenamiento local de los datos.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No requiere programación a bajo nivel.</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Tratamiento automático de fallos.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286" name="Google Shape;286;p35"/>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87" name="Google Shape;287;p35"/>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88" name="Google Shape;288;p35"/>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Características.</a:t>
            </a:r>
            <a:endParaRPr sz="2400">
              <a:solidFill>
                <a:srgbClr val="181F2C"/>
              </a:solidFill>
              <a:latin typeface="Roboto Medium"/>
              <a:ea typeface="Roboto Medium"/>
              <a:cs typeface="Roboto Medium"/>
              <a:sym typeface="Roboto Medium"/>
            </a:endParaRPr>
          </a:p>
        </p:txBody>
      </p:sp>
      <p:pic>
        <p:nvPicPr>
          <p:cNvPr descr="Hadoop y su ecosistema. - IABD" id="289" name="Google Shape;289;p35"/>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295" name="Google Shape;295;p36"/>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296" name="Google Shape;296;p36"/>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297" name="Google Shape;297;p36"/>
          <p:cNvSpPr txBox="1"/>
          <p:nvPr/>
        </p:nvSpPr>
        <p:spPr>
          <a:xfrm>
            <a:off x="558275" y="597425"/>
            <a:ext cx="47568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Arquitectura Hadoop.</a:t>
            </a:r>
            <a:endParaRPr sz="2400">
              <a:solidFill>
                <a:srgbClr val="181F2C"/>
              </a:solidFill>
              <a:latin typeface="Roboto Medium"/>
              <a:ea typeface="Roboto Medium"/>
              <a:cs typeface="Roboto Medium"/>
              <a:sym typeface="Roboto Medium"/>
            </a:endParaRPr>
          </a:p>
        </p:txBody>
      </p:sp>
      <p:pic>
        <p:nvPicPr>
          <p:cNvPr id="298" name="Google Shape;298;p36"/>
          <p:cNvPicPr preferRelativeResize="0"/>
          <p:nvPr/>
        </p:nvPicPr>
        <p:blipFill>
          <a:blip r:embed="rId3">
            <a:alphaModFix/>
          </a:blip>
          <a:stretch>
            <a:fillRect/>
          </a:stretch>
        </p:blipFill>
        <p:spPr>
          <a:xfrm>
            <a:off x="324150" y="1275549"/>
            <a:ext cx="8495700" cy="2975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idx="1" type="body"/>
          </p:nvPr>
        </p:nvSpPr>
        <p:spPr>
          <a:xfrm>
            <a:off x="558275" y="1495125"/>
            <a:ext cx="4935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b="1" lang="es" sz="900" u="sng">
                <a:solidFill>
                  <a:srgbClr val="585858"/>
                </a:solidFill>
                <a:latin typeface="Roboto"/>
                <a:ea typeface="Roboto"/>
                <a:cs typeface="Roboto"/>
                <a:sym typeface="Roboto"/>
              </a:rPr>
              <a:t>Hadoop Common</a:t>
            </a:r>
            <a:endParaRPr b="1" sz="900" u="sng">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Conjunto de utilidades que dan soporte a otros módulos de Hadoop.</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u="sng">
                <a:solidFill>
                  <a:srgbClr val="585858"/>
                </a:solidFill>
                <a:latin typeface="Roboto"/>
                <a:ea typeface="Roboto"/>
                <a:cs typeface="Roboto"/>
                <a:sym typeface="Roboto"/>
              </a:rPr>
              <a:t>Hadoop Distributed File System (HDFS)</a:t>
            </a:r>
            <a:endParaRPr b="1" sz="900" u="sng">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Sistema de archivos distribuidos que proporciona alto rendimiento en el acceso a datos.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u="sng">
                <a:solidFill>
                  <a:srgbClr val="585858"/>
                </a:solidFill>
                <a:latin typeface="Roboto"/>
                <a:ea typeface="Roboto"/>
                <a:cs typeface="Roboto"/>
                <a:sym typeface="Roboto"/>
              </a:rPr>
              <a:t>Hadoop Yarn</a:t>
            </a:r>
            <a:endParaRPr b="1" sz="900" u="sng">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Framework para la planificación de tareas y gestión de recursos del cluster.</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u="sng">
                <a:solidFill>
                  <a:srgbClr val="585858"/>
                </a:solidFill>
                <a:latin typeface="Roboto"/>
                <a:ea typeface="Roboto"/>
                <a:cs typeface="Roboto"/>
                <a:sym typeface="Roboto"/>
              </a:rPr>
              <a:t>Hadoop MapReduce</a:t>
            </a:r>
            <a:endParaRPr b="1" sz="900" u="sng">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Un sistema basado en YARN para el procesamiento en paralelo de grandes conjuntos de datos.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04" name="Google Shape;304;p37"/>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05" name="Google Shape;305;p37"/>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06" name="Google Shape;306;p37"/>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Componentes</a:t>
            </a:r>
            <a:r>
              <a:rPr lang="es" sz="2400">
                <a:solidFill>
                  <a:srgbClr val="181F2C"/>
                </a:solidFill>
                <a:latin typeface="Roboto Medium"/>
                <a:ea typeface="Roboto Medium"/>
                <a:cs typeface="Roboto Medium"/>
                <a:sym typeface="Roboto Medium"/>
              </a:rPr>
              <a:t>.</a:t>
            </a:r>
            <a:endParaRPr sz="2400">
              <a:solidFill>
                <a:srgbClr val="181F2C"/>
              </a:solidFill>
              <a:latin typeface="Roboto Medium"/>
              <a:ea typeface="Roboto Medium"/>
              <a:cs typeface="Roboto Medium"/>
              <a:sym typeface="Roboto Medium"/>
            </a:endParaRPr>
          </a:p>
        </p:txBody>
      </p:sp>
      <p:pic>
        <p:nvPicPr>
          <p:cNvPr descr="Hadoop y su ecosistema. - IABD" id="307" name="Google Shape;307;p37"/>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idx="1" type="body"/>
          </p:nvPr>
        </p:nvSpPr>
        <p:spPr>
          <a:xfrm>
            <a:off x="558275" y="1495125"/>
            <a:ext cx="4935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Creado a partir del Google File System (GFS)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Diseñado para trabajar con ficheros muy grandes (TB, PB, ...) y </a:t>
            </a:r>
            <a:r>
              <a:rPr b="1" lang="es" sz="900">
                <a:solidFill>
                  <a:srgbClr val="585858"/>
                </a:solidFill>
                <a:latin typeface="Roboto"/>
                <a:ea typeface="Roboto"/>
                <a:cs typeface="Roboto"/>
                <a:sym typeface="Roboto"/>
              </a:rPr>
              <a:t>optimizado</a:t>
            </a:r>
            <a:r>
              <a:rPr lang="es" sz="900">
                <a:solidFill>
                  <a:srgbClr val="585858"/>
                </a:solidFill>
                <a:latin typeface="Roboto"/>
                <a:ea typeface="Roboto"/>
                <a:cs typeface="Roboto"/>
                <a:sym typeface="Roboto"/>
              </a:rPr>
              <a:t> para la lectura y escritura de </a:t>
            </a:r>
            <a:r>
              <a:rPr b="1" lang="es" sz="900">
                <a:solidFill>
                  <a:srgbClr val="585858"/>
                </a:solidFill>
                <a:latin typeface="Roboto"/>
                <a:ea typeface="Roboto"/>
                <a:cs typeface="Roboto"/>
                <a:sym typeface="Roboto"/>
              </a:rPr>
              <a:t>grandes volúmenes</a:t>
            </a:r>
            <a:r>
              <a:rPr lang="es" sz="900">
                <a:solidFill>
                  <a:srgbClr val="585858"/>
                </a:solidFill>
                <a:latin typeface="Roboto"/>
                <a:ea typeface="Roboto"/>
                <a:cs typeface="Roboto"/>
                <a:sym typeface="Roboto"/>
              </a:rPr>
              <a:t> de datos.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Su diseño </a:t>
            </a:r>
            <a:r>
              <a:rPr b="1" lang="es" sz="900">
                <a:solidFill>
                  <a:srgbClr val="585858"/>
                </a:solidFill>
                <a:latin typeface="Roboto"/>
                <a:ea typeface="Roboto"/>
                <a:cs typeface="Roboto"/>
                <a:sym typeface="Roboto"/>
              </a:rPr>
              <a:t>reduce la E/S en la red</a:t>
            </a:r>
            <a:r>
              <a:rPr lang="es" sz="900">
                <a:solidFill>
                  <a:srgbClr val="585858"/>
                </a:solidFill>
                <a:latin typeface="Roboto"/>
                <a:ea typeface="Roboto"/>
                <a:cs typeface="Roboto"/>
                <a:sym typeface="Roboto"/>
              </a:rPr>
              <a:t>, es escalable y altamente disponible gracias a las técnicas de replicación y tolerancia antes fallos que implementa.</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Puede funcionar en hardware de consumo, no requiere hardware con alta fiabilidad (muy costoso).</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Añade mecanismos para control y solución de fallos.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Acceso a datos por lotes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Patrón escritura única/múltiples lecturas.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Tamaño muy grande de bloque</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64 MB</a:t>
            </a:r>
            <a:r>
              <a:rPr lang="es" sz="900">
                <a:solidFill>
                  <a:srgbClr val="585858"/>
                </a:solidFill>
                <a:latin typeface="Roboto"/>
                <a:ea typeface="Roboto"/>
                <a:cs typeface="Roboto"/>
                <a:sym typeface="Roboto"/>
              </a:rPr>
              <a:t> por defecto (4-32 KB típico para File System).</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Ficheros pequeños no ocupan bloque entero.</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13" name="Google Shape;313;p38"/>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14" name="Google Shape;314;p38"/>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15" name="Google Shape;315;p38"/>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a:t>
            </a:r>
            <a:r>
              <a:rPr lang="es" sz="2400">
                <a:solidFill>
                  <a:srgbClr val="181F2C"/>
                </a:solidFill>
                <a:latin typeface="Roboto Medium"/>
                <a:ea typeface="Roboto Medium"/>
                <a:cs typeface="Roboto Medium"/>
                <a:sym typeface="Roboto Medium"/>
              </a:rPr>
              <a:t>HDFS</a:t>
            </a:r>
            <a:r>
              <a:rPr lang="es" sz="2400">
                <a:solidFill>
                  <a:srgbClr val="181F2C"/>
                </a:solidFill>
                <a:latin typeface="Roboto Medium"/>
                <a:ea typeface="Roboto Medium"/>
                <a:cs typeface="Roboto Medium"/>
                <a:sym typeface="Roboto Medium"/>
              </a:rPr>
              <a:t>.</a:t>
            </a:r>
            <a:endParaRPr sz="2400">
              <a:solidFill>
                <a:srgbClr val="181F2C"/>
              </a:solidFill>
              <a:latin typeface="Roboto Medium"/>
              <a:ea typeface="Roboto Medium"/>
              <a:cs typeface="Roboto Medium"/>
              <a:sym typeface="Roboto Medium"/>
            </a:endParaRPr>
          </a:p>
        </p:txBody>
      </p:sp>
      <p:pic>
        <p:nvPicPr>
          <p:cNvPr descr="Hadoop y su ecosistema. - IABD" id="316" name="Google Shape;316;p38"/>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9"/>
          <p:cNvSpPr txBox="1"/>
          <p:nvPr>
            <p:ph idx="1" type="body"/>
          </p:nvPr>
        </p:nvSpPr>
        <p:spPr>
          <a:xfrm>
            <a:off x="558275" y="1094500"/>
            <a:ext cx="4935900" cy="28797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Optimizado para la transmisión y lectura de las peticiones de </a:t>
            </a:r>
            <a:r>
              <a:rPr b="1" lang="es" sz="900">
                <a:solidFill>
                  <a:srgbClr val="585858"/>
                </a:solidFill>
                <a:latin typeface="Roboto"/>
                <a:ea typeface="Roboto"/>
                <a:cs typeface="Roboto"/>
                <a:sym typeface="Roboto"/>
              </a:rPr>
              <a:t>archivos de gran tamaño</a:t>
            </a:r>
            <a:r>
              <a:rPr lang="es" sz="900">
                <a:solidFill>
                  <a:srgbClr val="585858"/>
                </a:solidFill>
                <a:latin typeface="Roboto"/>
                <a:ea typeface="Roboto"/>
                <a:cs typeface="Roboto"/>
                <a:sym typeface="Roboto"/>
              </a:rPr>
              <a:t>, pero no en la búsqueda de muchas peticiones pequeñas.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Funciona en modo maestro/esclavo con un </a:t>
            </a:r>
            <a:r>
              <a:rPr b="1" lang="es" sz="900">
                <a:solidFill>
                  <a:srgbClr val="585858"/>
                </a:solidFill>
                <a:latin typeface="Roboto"/>
                <a:ea typeface="Roboto"/>
                <a:cs typeface="Roboto"/>
                <a:sym typeface="Roboto"/>
              </a:rPr>
              <a:t>Namenode</a:t>
            </a:r>
            <a:r>
              <a:rPr lang="es" sz="900">
                <a:solidFill>
                  <a:srgbClr val="585858"/>
                </a:solidFill>
                <a:latin typeface="Roboto"/>
                <a:ea typeface="Roboto"/>
                <a:cs typeface="Roboto"/>
                <a:sym typeface="Roboto"/>
              </a:rPr>
              <a:t> y múltiples </a:t>
            </a:r>
            <a:r>
              <a:rPr b="1" lang="es" sz="900">
                <a:solidFill>
                  <a:srgbClr val="585858"/>
                </a:solidFill>
                <a:latin typeface="Roboto"/>
                <a:ea typeface="Roboto"/>
                <a:cs typeface="Roboto"/>
                <a:sym typeface="Roboto"/>
              </a:rPr>
              <a:t>Datanodes</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Cada nodo de almacenamiento ejecuta un proceso llamado Datanode que gestiona los bloques en ese nodo, y estos procesos están </a:t>
            </a:r>
            <a:r>
              <a:rPr b="1" lang="es" sz="900">
                <a:solidFill>
                  <a:srgbClr val="585858"/>
                </a:solidFill>
                <a:latin typeface="Roboto"/>
                <a:ea typeface="Roboto"/>
                <a:cs typeface="Roboto"/>
                <a:sym typeface="Roboto"/>
              </a:rPr>
              <a:t>coordinados</a:t>
            </a:r>
            <a:r>
              <a:rPr lang="es" sz="900">
                <a:solidFill>
                  <a:srgbClr val="585858"/>
                </a:solidFill>
                <a:latin typeface="Roboto"/>
                <a:ea typeface="Roboto"/>
                <a:cs typeface="Roboto"/>
                <a:sym typeface="Roboto"/>
              </a:rPr>
              <a:t> por un proceso </a:t>
            </a:r>
            <a:r>
              <a:rPr b="1" lang="es" sz="900">
                <a:solidFill>
                  <a:srgbClr val="585858"/>
                </a:solidFill>
                <a:latin typeface="Roboto"/>
                <a:ea typeface="Roboto"/>
                <a:cs typeface="Roboto"/>
                <a:sym typeface="Roboto"/>
              </a:rPr>
              <a:t>Namenode</a:t>
            </a:r>
            <a:r>
              <a:rPr lang="es" sz="900">
                <a:solidFill>
                  <a:srgbClr val="585858"/>
                </a:solidFill>
                <a:latin typeface="Roboto"/>
                <a:ea typeface="Roboto"/>
                <a:cs typeface="Roboto"/>
                <a:sym typeface="Roboto"/>
              </a:rPr>
              <a:t> maestro que se ejecuta en un nodo independiente.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En lugar de controlar fallos de disco (por ejemplo, usando técnicas de redundancias físicas en las matrices de discos), utiliza </a:t>
            </a:r>
            <a:r>
              <a:rPr b="1" lang="es" sz="900">
                <a:solidFill>
                  <a:srgbClr val="585858"/>
                </a:solidFill>
                <a:latin typeface="Roboto"/>
                <a:ea typeface="Roboto"/>
                <a:cs typeface="Roboto"/>
                <a:sym typeface="Roboto"/>
              </a:rPr>
              <a:t>replicación</a:t>
            </a:r>
            <a:r>
              <a:rPr lang="es" sz="900">
                <a:solidFill>
                  <a:srgbClr val="585858"/>
                </a:solidFill>
                <a:latin typeface="Roboto"/>
                <a:ea typeface="Roboto"/>
                <a:cs typeface="Roboto"/>
                <a:sym typeface="Roboto"/>
              </a:rPr>
              <a:t>. Cada uno de los bloques que comprenden un archivo es almacenado en varios nodos del cluster, y el Namenode monitoriza constantemente cada Datanode para asegurarse de que se sigue manteniendo el factor de replicación. Si esto no sucede, programa la copia de un bloque dentro del cluster.</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22" name="Google Shape;322;p39"/>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23" name="Google Shape;323;p39"/>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24" name="Google Shape;324;p39"/>
          <p:cNvSpPr txBox="1"/>
          <p:nvPr/>
        </p:nvSpPr>
        <p:spPr>
          <a:xfrm>
            <a:off x="558275" y="597425"/>
            <a:ext cx="4013700" cy="39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HDFS.</a:t>
            </a:r>
            <a:endParaRPr sz="2400">
              <a:solidFill>
                <a:srgbClr val="181F2C"/>
              </a:solidFill>
              <a:latin typeface="Roboto Medium"/>
              <a:ea typeface="Roboto Medium"/>
              <a:cs typeface="Roboto Medium"/>
              <a:sym typeface="Roboto Medium"/>
            </a:endParaRPr>
          </a:p>
        </p:txBody>
      </p:sp>
      <p:pic>
        <p:nvPicPr>
          <p:cNvPr descr="Hadoop y su ecosistema. - IABD" id="325" name="Google Shape;325;p39"/>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Namenode y Datanode es software que se ejecuta en máquinas de </a:t>
            </a:r>
            <a:r>
              <a:rPr b="1" lang="es" sz="900">
                <a:solidFill>
                  <a:srgbClr val="585858"/>
                </a:solidFill>
                <a:latin typeface="Roboto"/>
                <a:ea typeface="Roboto"/>
                <a:cs typeface="Roboto"/>
                <a:sym typeface="Roboto"/>
              </a:rPr>
              <a:t>bajo coste</a:t>
            </a:r>
            <a:r>
              <a:rPr lang="es" sz="900">
                <a:solidFill>
                  <a:srgbClr val="585858"/>
                </a:solidFill>
                <a:latin typeface="Roboto"/>
                <a:ea typeface="Roboto"/>
                <a:cs typeface="Roboto"/>
                <a:sym typeface="Roboto"/>
              </a:rPr>
              <a:t> con sistema operativo </a:t>
            </a:r>
            <a:r>
              <a:rPr b="1" lang="es" sz="900">
                <a:solidFill>
                  <a:srgbClr val="585858"/>
                </a:solidFill>
                <a:latin typeface="Roboto"/>
                <a:ea typeface="Roboto"/>
                <a:cs typeface="Roboto"/>
                <a:sym typeface="Roboto"/>
              </a:rPr>
              <a:t>Linux</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HDFS se construye utilizando el lenguaje Java de modo que cualquier máquina que soporte Java puede ejecutar el software Namenode o del Datanode.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No recomendado para todos los escenarios: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Accesos con baja latencia.</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Optimizado para alta tasa de transferencia, no acceso aleatorio.</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Muchos ficheros pequeños</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Metadatos en memoria determina un máximo de ficheros que se pueden manejar (~150 bytes por fichero) </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Múltiples escritores</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No hay soporte para sincronización de escrituras.</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Sólo se puede escribir al final del fichero.</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31" name="Google Shape;331;p40"/>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32" name="Google Shape;332;p40"/>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33" name="Google Shape;333;p40"/>
          <p:cNvSpPr txBox="1"/>
          <p:nvPr/>
        </p:nvSpPr>
        <p:spPr>
          <a:xfrm>
            <a:off x="558275" y="597425"/>
            <a:ext cx="4013700" cy="40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HDFS.</a:t>
            </a:r>
            <a:endParaRPr sz="2400">
              <a:solidFill>
                <a:srgbClr val="181F2C"/>
              </a:solidFill>
              <a:latin typeface="Roboto Medium"/>
              <a:ea typeface="Roboto Medium"/>
              <a:cs typeface="Roboto Medium"/>
              <a:sym typeface="Roboto Medium"/>
            </a:endParaRPr>
          </a:p>
        </p:txBody>
      </p:sp>
      <p:pic>
        <p:nvPicPr>
          <p:cNvPr descr="Hadoop y su ecosistema. - IABD" id="334" name="Google Shape;334;p40"/>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Nodos esclavos responsables de leer y escribir las peticiones de los clientes.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Organizados en racks.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Cuando un cliente solicita una lectura o escritura de datos, el fichero se divide en bloques.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Almacenan los bloques de datos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Los bloques pueden estar replicados en varios datanodes.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Alta tolerancia a fallos.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Cada fichero ocupa uno o varios bloques.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chemeClr val="lt2"/>
                </a:solidFill>
                <a:latin typeface="Roboto"/>
                <a:ea typeface="Roboto"/>
                <a:cs typeface="Roboto"/>
                <a:sym typeface="Roboto"/>
              </a:rPr>
              <a:t>Puede no ocupar el bloque entero</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40" name="Google Shape;340;p41"/>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41" name="Google Shape;341;p41"/>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42" name="Google Shape;342;p41"/>
          <p:cNvSpPr txBox="1"/>
          <p:nvPr/>
        </p:nvSpPr>
        <p:spPr>
          <a:xfrm>
            <a:off x="558275" y="597425"/>
            <a:ext cx="4013700" cy="41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HDFS - Datanode.</a:t>
            </a:r>
            <a:endParaRPr sz="2400">
              <a:solidFill>
                <a:srgbClr val="181F2C"/>
              </a:solidFill>
              <a:latin typeface="Roboto Medium"/>
              <a:ea typeface="Roboto Medium"/>
              <a:cs typeface="Roboto Medium"/>
              <a:sym typeface="Roboto Medium"/>
            </a:endParaRPr>
          </a:p>
        </p:txBody>
      </p:sp>
      <p:pic>
        <p:nvPicPr>
          <p:cNvPr id="343" name="Google Shape;343;p41"/>
          <p:cNvPicPr preferRelativeResize="0"/>
          <p:nvPr/>
        </p:nvPicPr>
        <p:blipFill>
          <a:blip r:embed="rId3">
            <a:alphaModFix/>
          </a:blip>
          <a:stretch>
            <a:fillRect/>
          </a:stretch>
        </p:blipFill>
        <p:spPr>
          <a:xfrm>
            <a:off x="6903301" y="954650"/>
            <a:ext cx="1851101" cy="32342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Es la </a:t>
            </a:r>
            <a:r>
              <a:rPr lang="es" sz="900" u="sng">
                <a:solidFill>
                  <a:srgbClr val="585858"/>
                </a:solidFill>
                <a:latin typeface="Roboto"/>
                <a:ea typeface="Roboto"/>
                <a:cs typeface="Roboto"/>
                <a:sym typeface="Roboto"/>
              </a:rPr>
              <a:t>pieza central de HDFS</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Nodo maestro al que acceden los clientes.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 lectura de los datos de un bloque se hace directamente al datanode que lo contiene.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Almacena árbol de directorios y metadatos de los ficheros.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Coordina replicación de bloque</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Garantiza que cada nodo esté suficientemente replicado.</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Sabe dónde está cada bloque</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Al conectar con los datanodes recibe información de los bloques que maneja cada uno.</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No almacena datos en sí mismo.</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49" name="Google Shape;349;p42"/>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50" name="Google Shape;350;p42"/>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51" name="Google Shape;351;p42"/>
          <p:cNvSpPr txBox="1"/>
          <p:nvPr/>
        </p:nvSpPr>
        <p:spPr>
          <a:xfrm>
            <a:off x="558275" y="597425"/>
            <a:ext cx="4013700" cy="41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HDFS - Namenode.</a:t>
            </a:r>
            <a:endParaRPr sz="2400">
              <a:solidFill>
                <a:srgbClr val="181F2C"/>
              </a:solidFill>
              <a:latin typeface="Roboto Medium"/>
              <a:ea typeface="Roboto Medium"/>
              <a:cs typeface="Roboto Medium"/>
              <a:sym typeface="Roboto Medium"/>
            </a:endParaRPr>
          </a:p>
        </p:txBody>
      </p:sp>
      <p:pic>
        <p:nvPicPr>
          <p:cNvPr id="352" name="Google Shape;352;p42"/>
          <p:cNvPicPr preferRelativeResize="0"/>
          <p:nvPr/>
        </p:nvPicPr>
        <p:blipFill>
          <a:blip r:embed="rId3">
            <a:alphaModFix/>
          </a:blip>
          <a:stretch>
            <a:fillRect/>
          </a:stretch>
        </p:blipFill>
        <p:spPr>
          <a:xfrm>
            <a:off x="6356713" y="1514475"/>
            <a:ext cx="2085975" cy="2114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cxnSp>
        <p:nvCxnSpPr>
          <p:cNvPr id="40" name="Google Shape;40;p7"/>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1" name="Google Shape;41;p7"/>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2" name="Google Shape;42;p7"/>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Big Data.</a:t>
            </a:r>
            <a:endParaRPr sz="2400">
              <a:solidFill>
                <a:srgbClr val="181F2C"/>
              </a:solidFill>
              <a:latin typeface="Roboto Medium"/>
              <a:ea typeface="Roboto Medium"/>
              <a:cs typeface="Roboto Medium"/>
              <a:sym typeface="Roboto Medium"/>
            </a:endParaRPr>
          </a:p>
        </p:txBody>
      </p:sp>
      <p:pic>
        <p:nvPicPr>
          <p:cNvPr id="43" name="Google Shape;43;p7"/>
          <p:cNvPicPr preferRelativeResize="0"/>
          <p:nvPr/>
        </p:nvPicPr>
        <p:blipFill>
          <a:blip r:embed="rId3">
            <a:alphaModFix/>
          </a:blip>
          <a:stretch>
            <a:fillRect/>
          </a:stretch>
        </p:blipFill>
        <p:spPr>
          <a:xfrm>
            <a:off x="1428750" y="1105400"/>
            <a:ext cx="6286500" cy="3609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Único punto de fallo</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Pérdida de datos implica incapacidad de saber a qué fichero pertenece cada bloque.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 recuperación ante su caída no es trivial.</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Réplica inactiva para garantizar disponibilidad.</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Disponible en versión &gt;= 2.x</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58" name="Google Shape;358;p43"/>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59" name="Google Shape;359;p43"/>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60" name="Google Shape;360;p43"/>
          <p:cNvSpPr txBox="1"/>
          <p:nvPr/>
        </p:nvSpPr>
        <p:spPr>
          <a:xfrm>
            <a:off x="558275" y="597425"/>
            <a:ext cx="4013700" cy="41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HDFS - Namenode.</a:t>
            </a:r>
            <a:endParaRPr sz="2400">
              <a:solidFill>
                <a:srgbClr val="181F2C"/>
              </a:solidFill>
              <a:latin typeface="Roboto Medium"/>
              <a:ea typeface="Roboto Medium"/>
              <a:cs typeface="Roboto Medium"/>
              <a:sym typeface="Roboto Medium"/>
            </a:endParaRPr>
          </a:p>
        </p:txBody>
      </p:sp>
      <p:pic>
        <p:nvPicPr>
          <p:cNvPr id="361" name="Google Shape;361;p43"/>
          <p:cNvPicPr preferRelativeResize="0"/>
          <p:nvPr/>
        </p:nvPicPr>
        <p:blipFill>
          <a:blip r:embed="rId3">
            <a:alphaModFix/>
          </a:blip>
          <a:stretch>
            <a:fillRect/>
          </a:stretch>
        </p:blipFill>
        <p:spPr>
          <a:xfrm>
            <a:off x="6356713" y="1514475"/>
            <a:ext cx="2085975" cy="2114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HDFS almacena cada archivo como una secuencia de bloques del mismo tamaño excepto el último.</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Los bloques de un archivo se replican para obtener tolerancia frente a fallos.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Namenode toma todas las decisiones con respecto a la replicación de bloques a partir de un mensaje de confirmación de actividad (ack) de cada uno de los Datanodes del cluster.</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Con esta política:</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1/3 de las réplicas están en un nodo.</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2/3 de las réplicas están en un mismo rack.</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1/3 de las réplicas restantes se distribuyen uniformemente a través de los racks restantes.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67" name="Google Shape;367;p44"/>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68" name="Google Shape;368;p44"/>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69" name="Google Shape;369;p44"/>
          <p:cNvSpPr txBox="1"/>
          <p:nvPr/>
        </p:nvSpPr>
        <p:spPr>
          <a:xfrm>
            <a:off x="558275" y="597425"/>
            <a:ext cx="4013700" cy="38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Replicación.</a:t>
            </a:r>
            <a:endParaRPr sz="2400">
              <a:solidFill>
                <a:srgbClr val="181F2C"/>
              </a:solidFill>
              <a:latin typeface="Roboto Medium"/>
              <a:ea typeface="Roboto Medium"/>
              <a:cs typeface="Roboto Medium"/>
              <a:sym typeface="Roboto Medium"/>
            </a:endParaRPr>
          </a:p>
        </p:txBody>
      </p:sp>
      <p:pic>
        <p:nvPicPr>
          <p:cNvPr id="370" name="Google Shape;370;p44"/>
          <p:cNvPicPr preferRelativeResize="0"/>
          <p:nvPr/>
        </p:nvPicPr>
        <p:blipFill>
          <a:blip r:embed="rId3">
            <a:alphaModFix/>
          </a:blip>
          <a:stretch>
            <a:fillRect/>
          </a:stretch>
        </p:blipFill>
        <p:spPr>
          <a:xfrm>
            <a:off x="6903301" y="954650"/>
            <a:ext cx="1851101" cy="3234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76" name="Google Shape;376;p45"/>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77" name="Google Shape;377;p45"/>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78" name="Google Shape;378;p45"/>
          <p:cNvSpPr txBox="1"/>
          <p:nvPr/>
        </p:nvSpPr>
        <p:spPr>
          <a:xfrm>
            <a:off x="558275" y="597425"/>
            <a:ext cx="47568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Ecosistema Hadoop.</a:t>
            </a:r>
            <a:endParaRPr sz="2400">
              <a:solidFill>
                <a:srgbClr val="181F2C"/>
              </a:solidFill>
              <a:latin typeface="Roboto Medium"/>
              <a:ea typeface="Roboto Medium"/>
              <a:cs typeface="Roboto Medium"/>
              <a:sym typeface="Roboto Medium"/>
            </a:endParaRPr>
          </a:p>
        </p:txBody>
      </p:sp>
      <p:pic>
        <p:nvPicPr>
          <p:cNvPr id="379" name="Google Shape;379;p45"/>
          <p:cNvPicPr preferRelativeResize="0"/>
          <p:nvPr/>
        </p:nvPicPr>
        <p:blipFill>
          <a:blip r:embed="rId3">
            <a:alphaModFix/>
          </a:blip>
          <a:stretch>
            <a:fillRect/>
          </a:stretch>
        </p:blipFill>
        <p:spPr>
          <a:xfrm>
            <a:off x="962050" y="1163374"/>
            <a:ext cx="6535176" cy="314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cxnSp>
        <p:nvCxnSpPr>
          <p:cNvPr id="384" name="Google Shape;384;p46"/>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85" name="Google Shape;385;p46"/>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pic>
        <p:nvPicPr>
          <p:cNvPr id="386" name="Google Shape;386;p46"/>
          <p:cNvPicPr preferRelativeResize="0"/>
          <p:nvPr/>
        </p:nvPicPr>
        <p:blipFill>
          <a:blip r:embed="rId3">
            <a:alphaModFix/>
          </a:blip>
          <a:stretch>
            <a:fillRect/>
          </a:stretch>
        </p:blipFill>
        <p:spPr>
          <a:xfrm>
            <a:off x="719288" y="492600"/>
            <a:ext cx="7705424" cy="40634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7"/>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Hadoop MapReduce ofrece una solución muy potente y versátil.</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u="sng">
                <a:solidFill>
                  <a:srgbClr val="585858"/>
                </a:solidFill>
                <a:latin typeface="Roboto"/>
                <a:ea typeface="Roboto"/>
                <a:cs typeface="Roboto"/>
                <a:sym typeface="Roboto"/>
              </a:rPr>
              <a:t>No se necesita implementar detalles</a:t>
            </a:r>
            <a:r>
              <a:rPr lang="es" sz="900">
                <a:solidFill>
                  <a:srgbClr val="585858"/>
                </a:solidFill>
                <a:latin typeface="Roboto"/>
                <a:ea typeface="Roboto"/>
                <a:cs typeface="Roboto"/>
                <a:sym typeface="Roboto"/>
              </a:rPr>
              <a:t> como distribución de datos, comunicación o gestión de fallos.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Pero todavía es necesario saber programar para poder trabajar sobre un conjunto de datos.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También se necesita ser </a:t>
            </a:r>
            <a:r>
              <a:rPr b="1" lang="es" sz="900">
                <a:solidFill>
                  <a:srgbClr val="585858"/>
                </a:solidFill>
                <a:latin typeface="Roboto"/>
                <a:ea typeface="Roboto"/>
                <a:cs typeface="Roboto"/>
                <a:sym typeface="Roboto"/>
              </a:rPr>
              <a:t>capaz de convertir el algoritmo</a:t>
            </a:r>
            <a:r>
              <a:rPr lang="es" sz="900">
                <a:solidFill>
                  <a:srgbClr val="585858"/>
                </a:solidFill>
                <a:latin typeface="Roboto"/>
                <a:ea typeface="Roboto"/>
                <a:cs typeface="Roboto"/>
                <a:sym typeface="Roboto"/>
              </a:rPr>
              <a:t> a implementar al paradigma </a:t>
            </a:r>
            <a:r>
              <a:rPr b="1" lang="es" sz="900">
                <a:solidFill>
                  <a:srgbClr val="585858"/>
                </a:solidFill>
                <a:latin typeface="Roboto"/>
                <a:ea typeface="Roboto"/>
                <a:cs typeface="Roboto"/>
                <a:sym typeface="Roboto"/>
              </a:rPr>
              <a:t>MapReduce</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Algunas tareas de trabajo sobre datos son bastante frecuentes: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Especialmente las que trabajan con datos estructurados.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Con el paso del tiempo las empresas que más usan Hadoop empiezan a desarrollar herramientas capaces de describir trabajos habituales en MapReduce de forma más ágil.</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Los primeros en aparecer son Pig y Hive.</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 partir de estos proyectos han surgido otros proyectos similares con diferentes objetivos y enfoques.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Ejemplo -&gt; </a:t>
            </a:r>
            <a:r>
              <a:rPr lang="es" sz="900" u="sng">
                <a:solidFill>
                  <a:schemeClr val="hlink"/>
                </a:solidFill>
                <a:latin typeface="Roboto"/>
                <a:ea typeface="Roboto"/>
                <a:cs typeface="Roboto"/>
                <a:sym typeface="Roboto"/>
                <a:hlinkClick r:id="rId3"/>
              </a:rPr>
              <a:t>https://www.youtube.com/watch?v=woUzV_liwto</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392" name="Google Shape;392;p47"/>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393" name="Google Shape;393;p47"/>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394" name="Google Shape;394;p47"/>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MapReduce.</a:t>
            </a:r>
            <a:endParaRPr sz="2400">
              <a:solidFill>
                <a:srgbClr val="181F2C"/>
              </a:solidFill>
              <a:latin typeface="Roboto Medium"/>
              <a:ea typeface="Roboto Medium"/>
              <a:cs typeface="Roboto Medium"/>
              <a:sym typeface="Roboto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cxnSp>
        <p:nvCxnSpPr>
          <p:cNvPr id="399" name="Google Shape;399;p48"/>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00" name="Google Shape;400;p48"/>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01" name="Google Shape;401;p48"/>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Ejemplos</a:t>
            </a:r>
            <a:endParaRPr sz="2400">
              <a:solidFill>
                <a:srgbClr val="181F2C"/>
              </a:solidFill>
              <a:latin typeface="Roboto Medium"/>
              <a:ea typeface="Roboto Medium"/>
              <a:cs typeface="Roboto Medium"/>
              <a:sym typeface="Roboto Medium"/>
            </a:endParaRPr>
          </a:p>
        </p:txBody>
      </p:sp>
      <p:pic>
        <p:nvPicPr>
          <p:cNvPr id="402" name="Google Shape;402;p48"/>
          <p:cNvPicPr preferRelativeResize="0"/>
          <p:nvPr/>
        </p:nvPicPr>
        <p:blipFill rotWithShape="1">
          <a:blip r:embed="rId3">
            <a:alphaModFix/>
          </a:blip>
          <a:srcRect b="0" l="2901" r="2910" t="0"/>
          <a:stretch/>
        </p:blipFill>
        <p:spPr>
          <a:xfrm>
            <a:off x="1789375" y="977525"/>
            <a:ext cx="5302849" cy="37060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cxnSp>
        <p:nvCxnSpPr>
          <p:cNvPr id="407" name="Google Shape;407;p49"/>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08" name="Google Shape;408;p49"/>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09" name="Google Shape;409;p49"/>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Ejemplos</a:t>
            </a:r>
            <a:endParaRPr sz="2400">
              <a:solidFill>
                <a:srgbClr val="181F2C"/>
              </a:solidFill>
              <a:latin typeface="Roboto Medium"/>
              <a:ea typeface="Roboto Medium"/>
              <a:cs typeface="Roboto Medium"/>
              <a:sym typeface="Roboto Medium"/>
            </a:endParaRPr>
          </a:p>
        </p:txBody>
      </p:sp>
      <p:pic>
        <p:nvPicPr>
          <p:cNvPr id="410" name="Google Shape;410;p49"/>
          <p:cNvPicPr preferRelativeResize="0"/>
          <p:nvPr/>
        </p:nvPicPr>
        <p:blipFill>
          <a:blip r:embed="rId3">
            <a:alphaModFix/>
          </a:blip>
          <a:stretch>
            <a:fillRect/>
          </a:stretch>
        </p:blipFill>
        <p:spPr>
          <a:xfrm>
            <a:off x="1886700" y="1052400"/>
            <a:ext cx="5302850" cy="37060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Creado en Yahoo! en 2006 para agilizar la creación de tareas MapReduce.</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En 2007 pasa a Apache y en 2010 pasa a primer nivel.</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En 2011, el 40% de los trabajos de Yahoo! que se ejecutan en Hadoop estaban hechos con Pig.</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Plataforma de análisis de</a:t>
            </a:r>
            <a:r>
              <a:rPr b="1" lang="es" sz="900">
                <a:solidFill>
                  <a:srgbClr val="585858"/>
                </a:solidFill>
                <a:latin typeface="Roboto"/>
                <a:ea typeface="Roboto"/>
                <a:cs typeface="Roboto"/>
                <a:sym typeface="Roboto"/>
              </a:rPr>
              <a:t> grandes conjuntos de datos</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Maneja </a:t>
            </a:r>
            <a:r>
              <a:rPr b="1" lang="es" sz="900">
                <a:solidFill>
                  <a:srgbClr val="585858"/>
                </a:solidFill>
                <a:latin typeface="Roboto"/>
                <a:ea typeface="Roboto"/>
                <a:cs typeface="Roboto"/>
                <a:sym typeface="Roboto"/>
              </a:rPr>
              <a:t>tuplas</a:t>
            </a:r>
            <a:r>
              <a:rPr lang="es" sz="900">
                <a:solidFill>
                  <a:srgbClr val="585858"/>
                </a:solidFill>
                <a:latin typeface="Roboto"/>
                <a:ea typeface="Roboto"/>
                <a:cs typeface="Roboto"/>
                <a:sym typeface="Roboto"/>
              </a:rPr>
              <a:t> (registros), no pares clave-valor.</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Utiliza el lenguaje </a:t>
            </a:r>
            <a:r>
              <a:rPr b="1" lang="es" sz="900">
                <a:solidFill>
                  <a:srgbClr val="585858"/>
                </a:solidFill>
                <a:latin typeface="Roboto"/>
                <a:ea typeface="Roboto"/>
                <a:cs typeface="Roboto"/>
                <a:sym typeface="Roboto"/>
              </a:rPr>
              <a:t>PigLatin</a:t>
            </a:r>
            <a:r>
              <a:rPr lang="es" sz="900">
                <a:solidFill>
                  <a:srgbClr val="585858"/>
                </a:solidFill>
                <a:latin typeface="Roboto"/>
                <a:ea typeface="Roboto"/>
                <a:cs typeface="Roboto"/>
                <a:sym typeface="Roboto"/>
              </a:rPr>
              <a:t> (parecido a SQL).</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Se traduce a trabajos </a:t>
            </a:r>
            <a:r>
              <a:rPr b="1" lang="es" sz="900">
                <a:solidFill>
                  <a:srgbClr val="585858"/>
                </a:solidFill>
                <a:latin typeface="Roboto"/>
                <a:ea typeface="Roboto"/>
                <a:cs typeface="Roboto"/>
                <a:sym typeface="Roboto"/>
              </a:rPr>
              <a:t>MapReduce</a:t>
            </a:r>
            <a:r>
              <a:rPr lang="es" sz="900">
                <a:solidFill>
                  <a:srgbClr val="585858"/>
                </a:solidFill>
                <a:latin typeface="Roboto"/>
                <a:ea typeface="Roboto"/>
                <a:cs typeface="Roboto"/>
                <a:sym typeface="Roboto"/>
              </a:rPr>
              <a:t> (paralelización)</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416" name="Google Shape;416;p50"/>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17" name="Google Shape;417;p50"/>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18" name="Google Shape;418;p50"/>
          <p:cNvSpPr txBox="1"/>
          <p:nvPr/>
        </p:nvSpPr>
        <p:spPr>
          <a:xfrm>
            <a:off x="558275" y="597425"/>
            <a:ext cx="40137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PIG.</a:t>
            </a:r>
            <a:endParaRPr sz="2400">
              <a:solidFill>
                <a:srgbClr val="181F2C"/>
              </a:solidFill>
              <a:latin typeface="Roboto Medium"/>
              <a:ea typeface="Roboto Medium"/>
              <a:cs typeface="Roboto Medium"/>
              <a:sym typeface="Roboto Medium"/>
            </a:endParaRPr>
          </a:p>
        </p:txBody>
      </p:sp>
      <p:pic>
        <p:nvPicPr>
          <p:cNvPr descr="Blog de Mikel Niño: Industria 4.0, Big Data Analytics, emprendimiento  digital, modelos de negocio: Apache Pig: consulta y procesamiento de Big  Data semi-estructurado" id="419" name="Google Shape;419;p50"/>
          <p:cNvPicPr preferRelativeResize="0"/>
          <p:nvPr/>
        </p:nvPicPr>
        <p:blipFill>
          <a:blip r:embed="rId3">
            <a:alphaModFix/>
          </a:blip>
          <a:stretch>
            <a:fillRect/>
          </a:stretch>
        </p:blipFill>
        <p:spPr>
          <a:xfrm>
            <a:off x="6645775" y="965825"/>
            <a:ext cx="1962150" cy="2333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1"/>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u="sng">
                <a:solidFill>
                  <a:srgbClr val="585858"/>
                </a:solidFill>
                <a:latin typeface="Roboto"/>
                <a:ea typeface="Roboto"/>
                <a:cs typeface="Roboto"/>
                <a:sym typeface="Roboto"/>
              </a:rPr>
              <a:t>Facilidad de programación.</a:t>
            </a:r>
            <a:endParaRPr sz="900" u="sng">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Es sencillo lograr la </a:t>
            </a:r>
            <a:r>
              <a:rPr lang="es" sz="900" u="sng">
                <a:solidFill>
                  <a:srgbClr val="585858"/>
                </a:solidFill>
                <a:latin typeface="Roboto"/>
                <a:ea typeface="Roboto"/>
                <a:cs typeface="Roboto"/>
                <a:sym typeface="Roboto"/>
              </a:rPr>
              <a:t>ejecución paralela</a:t>
            </a:r>
            <a:r>
              <a:rPr lang="es" sz="900">
                <a:solidFill>
                  <a:srgbClr val="585858"/>
                </a:solidFill>
                <a:latin typeface="Roboto"/>
                <a:ea typeface="Roboto"/>
                <a:cs typeface="Roboto"/>
                <a:sym typeface="Roboto"/>
              </a:rPr>
              <a:t> de tareas de análisis de datos simples.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Las tareas complejas compuestas de múltiples transformaciones de datos relacionados entre sí están codificados como secuencias de flujos de datos, haciendo que sean fáciles de escribir, entender y mantener.</a:t>
            </a:r>
            <a:endParaRPr sz="900">
              <a:solidFill>
                <a:srgbClr val="585858"/>
              </a:solidFill>
              <a:latin typeface="Roboto"/>
              <a:ea typeface="Roboto"/>
              <a:cs typeface="Roboto"/>
              <a:sym typeface="Roboto"/>
            </a:endParaRPr>
          </a:p>
          <a:p>
            <a:pPr indent="0" lvl="0" marL="9144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u="sng">
                <a:solidFill>
                  <a:srgbClr val="585858"/>
                </a:solidFill>
                <a:latin typeface="Roboto"/>
                <a:ea typeface="Roboto"/>
                <a:cs typeface="Roboto"/>
                <a:sym typeface="Roboto"/>
              </a:rPr>
              <a:t>Código abierto</a:t>
            </a:r>
            <a:r>
              <a:rPr lang="es" sz="900">
                <a:solidFill>
                  <a:srgbClr val="585858"/>
                </a:solidFill>
                <a:latin typeface="Roboto"/>
                <a:ea typeface="Roboto"/>
                <a:cs typeface="Roboto"/>
                <a:sym typeface="Roboto"/>
              </a:rPr>
              <a:t>.</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Los usuarios son libres de descargarlo como fuente o binario,utilizarlo para sí mismos, contribuir a él, y bajo los términos de la licencia de uso de Apache modificarlo si lo consideran conveniente.</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425" name="Google Shape;425;p51"/>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26" name="Google Shape;426;p51"/>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27" name="Google Shape;427;p51"/>
          <p:cNvSpPr txBox="1"/>
          <p:nvPr/>
        </p:nvSpPr>
        <p:spPr>
          <a:xfrm>
            <a:off x="558275" y="597425"/>
            <a:ext cx="40137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PIG.</a:t>
            </a:r>
            <a:endParaRPr sz="2400">
              <a:solidFill>
                <a:srgbClr val="181F2C"/>
              </a:solidFill>
              <a:latin typeface="Roboto Medium"/>
              <a:ea typeface="Roboto Medium"/>
              <a:cs typeface="Roboto Medium"/>
              <a:sym typeface="Roboto Medium"/>
            </a:endParaRPr>
          </a:p>
        </p:txBody>
      </p:sp>
      <p:pic>
        <p:nvPicPr>
          <p:cNvPr descr="Blog de Mikel Niño: Industria 4.0, Big Data Analytics, emprendimiento  digital, modelos de negocio: Apache Pig: consulta y procesamiento de Big  Data semi-estructurado" id="428" name="Google Shape;428;p51"/>
          <p:cNvPicPr preferRelativeResize="0"/>
          <p:nvPr/>
        </p:nvPicPr>
        <p:blipFill>
          <a:blip r:embed="rId3">
            <a:alphaModFix/>
          </a:blip>
          <a:stretch>
            <a:fillRect/>
          </a:stretch>
        </p:blipFill>
        <p:spPr>
          <a:xfrm>
            <a:off x="6645775" y="965825"/>
            <a:ext cx="1962150" cy="2333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MapReduce.</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PigLatin ofrece operadores para muchas de las operaciones tradicionales de datos: unir, ordenar, agrupar, filtrar, etc.</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También es posible que los usuarios desarrollen sus propias funciones (UDF: User Defined Functions) de lectura, procesamiento y escritura de datos.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Las funciones pueden desarrollarse en múltiples lenguajes como JRuby, Python y Java.</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u="sng">
                <a:solidFill>
                  <a:schemeClr val="hlink"/>
                </a:solidFill>
                <a:latin typeface="Roboto"/>
                <a:ea typeface="Roboto"/>
                <a:cs typeface="Roboto"/>
                <a:sym typeface="Roboto"/>
                <a:hlinkClick r:id="rId3"/>
              </a:rPr>
              <a:t>https://pig.apache.org/docs/r0.17.0/basic.html</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PigLatin</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Procedural, no declarativo como SQL.</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Plan de ejecución explícito, en SQL inferido.</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Permite producir múltiples resultados.</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Describe grafos acíclicos dirigidos (DAG, en inglés)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Evaluación tardía.</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Espera a necesitar los datos para ejecutar las sentencias y así optimizar el proceso.</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Abstrae al usuario del código Java que rige el proceso.</a:t>
            </a:r>
            <a:endParaRPr sz="900">
              <a:solidFill>
                <a:srgbClr val="585858"/>
              </a:solidFill>
              <a:latin typeface="Roboto"/>
              <a:ea typeface="Roboto"/>
              <a:cs typeface="Roboto"/>
              <a:sym typeface="Roboto"/>
            </a:endParaRPr>
          </a:p>
          <a:p>
            <a:pPr indent="0" lvl="0" marL="9144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9144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434" name="Google Shape;434;p52"/>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35" name="Google Shape;435;p52"/>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36" name="Google Shape;436;p52"/>
          <p:cNvSpPr txBox="1"/>
          <p:nvPr/>
        </p:nvSpPr>
        <p:spPr>
          <a:xfrm>
            <a:off x="558275" y="597425"/>
            <a:ext cx="40137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PIG.</a:t>
            </a:r>
            <a:endParaRPr sz="2400">
              <a:solidFill>
                <a:srgbClr val="181F2C"/>
              </a:solidFill>
              <a:latin typeface="Roboto Medium"/>
              <a:ea typeface="Roboto Medium"/>
              <a:cs typeface="Roboto Medium"/>
              <a:sym typeface="Roboto Medium"/>
            </a:endParaRPr>
          </a:p>
        </p:txBody>
      </p:sp>
      <p:pic>
        <p:nvPicPr>
          <p:cNvPr descr="Blog de Mikel Niño: Industria 4.0, Big Data Analytics, emprendimiento  digital, modelos de negocio: Apache Pig: consulta y procesamiento de Big  Data semi-estructurado" id="437" name="Google Shape;437;p52"/>
          <p:cNvPicPr preferRelativeResize="0"/>
          <p:nvPr/>
        </p:nvPicPr>
        <p:blipFill>
          <a:blip r:embed="rId4">
            <a:alphaModFix/>
          </a:blip>
          <a:stretch>
            <a:fillRect/>
          </a:stretch>
        </p:blipFill>
        <p:spPr>
          <a:xfrm>
            <a:off x="6645775" y="965825"/>
            <a:ext cx="1962150" cy="2333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cxnSp>
        <p:nvCxnSpPr>
          <p:cNvPr id="48" name="Google Shape;48;p8"/>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9" name="Google Shape;49;p8"/>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0" name="Google Shape;50;p8"/>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Big Data.</a:t>
            </a:r>
            <a:endParaRPr sz="2400">
              <a:solidFill>
                <a:srgbClr val="181F2C"/>
              </a:solidFill>
              <a:latin typeface="Roboto Medium"/>
              <a:ea typeface="Roboto Medium"/>
              <a:cs typeface="Roboto Medium"/>
              <a:sym typeface="Roboto Medium"/>
            </a:endParaRPr>
          </a:p>
        </p:txBody>
      </p:sp>
      <p:pic>
        <p:nvPicPr>
          <p:cNvPr id="51" name="Google Shape;51;p8"/>
          <p:cNvPicPr preferRelativeResize="0"/>
          <p:nvPr/>
        </p:nvPicPr>
        <p:blipFill rotWithShape="1">
          <a:blip r:embed="rId3">
            <a:alphaModFix/>
          </a:blip>
          <a:srcRect b="3565" l="0" r="0" t="3575"/>
          <a:stretch/>
        </p:blipFill>
        <p:spPr>
          <a:xfrm>
            <a:off x="527850" y="1030550"/>
            <a:ext cx="7808939" cy="36685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cxnSp>
        <p:nvCxnSpPr>
          <p:cNvPr id="442" name="Google Shape;442;p53"/>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43" name="Google Shape;443;p53"/>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44" name="Google Shape;444;p53"/>
          <p:cNvSpPr txBox="1"/>
          <p:nvPr/>
        </p:nvSpPr>
        <p:spPr>
          <a:xfrm>
            <a:off x="558275" y="597425"/>
            <a:ext cx="40137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PIG.</a:t>
            </a:r>
            <a:endParaRPr sz="2400">
              <a:solidFill>
                <a:srgbClr val="181F2C"/>
              </a:solidFill>
              <a:latin typeface="Roboto Medium"/>
              <a:ea typeface="Roboto Medium"/>
              <a:cs typeface="Roboto Medium"/>
              <a:sym typeface="Roboto Medium"/>
            </a:endParaRPr>
          </a:p>
        </p:txBody>
      </p:sp>
      <p:pic>
        <p:nvPicPr>
          <p:cNvPr id="445" name="Google Shape;445;p53"/>
          <p:cNvPicPr preferRelativeResize="0"/>
          <p:nvPr/>
        </p:nvPicPr>
        <p:blipFill>
          <a:blip r:embed="rId3">
            <a:alphaModFix/>
          </a:blip>
          <a:stretch>
            <a:fillRect/>
          </a:stretch>
        </p:blipFill>
        <p:spPr>
          <a:xfrm>
            <a:off x="558263" y="1160550"/>
            <a:ext cx="8220075" cy="3124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4"/>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Facebook detectó que obtenía mejores resultados con algoritmos sencillos sobre muchos datos que algoritmos complejos sobre pocos datos.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Empezaron a utilizar Hadoop, pero les costaba mucho encontrar programadores que pudieran aprovecharlo.</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Decidieron implementar un sistema sobre Hadoop que permitiera hacer consultas basado en SQL.</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Creado en 2007 por Facebook, en 2008 pasa a Apache y en 2010 pasa a ser de primer nivel en Apache.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Utiliza el lenguaje HiveQL, similar a SQL pero no cumple el estándar SQL-92.</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Muchas sentencias son exactamente iguales a SQL.</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Permite aprovechar conocimientos y código desarrollados sobre bases de datos relacionales para acceder a datos HDFS.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Convierte sentencias SQL a MapReduce.</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451" name="Google Shape;451;p54"/>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52" name="Google Shape;452;p54"/>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53" name="Google Shape;453;p54"/>
          <p:cNvSpPr txBox="1"/>
          <p:nvPr/>
        </p:nvSpPr>
        <p:spPr>
          <a:xfrm>
            <a:off x="558275" y="597425"/>
            <a:ext cx="4013700" cy="40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HIVE.</a:t>
            </a:r>
            <a:endParaRPr sz="2400">
              <a:solidFill>
                <a:srgbClr val="181F2C"/>
              </a:solidFill>
              <a:latin typeface="Roboto Medium"/>
              <a:ea typeface="Roboto Medium"/>
              <a:cs typeface="Roboto Medium"/>
              <a:sym typeface="Roboto Medium"/>
            </a:endParaRPr>
          </a:p>
        </p:txBody>
      </p:sp>
      <p:pic>
        <p:nvPicPr>
          <p:cNvPr descr="Apache Hive - Wikipedia, la enciclopedia libre" id="454" name="Google Shape;454;p54"/>
          <p:cNvPicPr preferRelativeResize="0"/>
          <p:nvPr/>
        </p:nvPicPr>
        <p:blipFill>
          <a:blip r:embed="rId3">
            <a:alphaModFix/>
          </a:blip>
          <a:stretch>
            <a:fillRect/>
          </a:stretch>
        </p:blipFill>
        <p:spPr>
          <a:xfrm>
            <a:off x="6881375" y="1094500"/>
            <a:ext cx="1655550" cy="1487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5"/>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Permite acceder a HDFS como si fuera una Base de datos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Podemos ejecutar comandos muy parecido a SQL para recuperar valores (HiveSQL)</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Esto simplifica enormemente el desarrollo y la gestión con Hadoop</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u="sng">
                <a:solidFill>
                  <a:schemeClr val="hlink"/>
                </a:solidFill>
                <a:latin typeface="Roboto"/>
                <a:ea typeface="Roboto"/>
                <a:cs typeface="Roboto"/>
                <a:sym typeface="Roboto"/>
                <a:hlinkClick r:id="rId3"/>
              </a:rPr>
              <a:t>https://hive.apache.org/</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Aunque en principio estaba diseñado para el procesamiento por lotes ahora se integra con frameworks de tiempo real </a:t>
            </a:r>
            <a:r>
              <a:rPr b="1" lang="es" sz="900">
                <a:solidFill>
                  <a:srgbClr val="585858"/>
                </a:solidFill>
                <a:latin typeface="Roboto"/>
                <a:ea typeface="Roboto"/>
                <a:cs typeface="Roboto"/>
                <a:sym typeface="Roboto"/>
              </a:rPr>
              <a:t>Tez</a:t>
            </a:r>
            <a:r>
              <a:rPr lang="es" sz="900">
                <a:solidFill>
                  <a:srgbClr val="585858"/>
                </a:solidFill>
                <a:latin typeface="Roboto"/>
                <a:ea typeface="Roboto"/>
                <a:cs typeface="Roboto"/>
                <a:sym typeface="Roboto"/>
              </a:rPr>
              <a:t> y </a:t>
            </a:r>
            <a:r>
              <a:rPr b="1" lang="es" sz="900">
                <a:solidFill>
                  <a:srgbClr val="585858"/>
                </a:solidFill>
                <a:latin typeface="Roboto"/>
                <a:ea typeface="Roboto"/>
                <a:cs typeface="Roboto"/>
                <a:sym typeface="Roboto"/>
              </a:rPr>
              <a:t>Spark </a:t>
            </a:r>
            <a:r>
              <a:rPr lang="es" sz="900">
                <a:solidFill>
                  <a:srgbClr val="585858"/>
                </a:solidFill>
                <a:latin typeface="Roboto"/>
                <a:ea typeface="Roboto"/>
                <a:cs typeface="Roboto"/>
                <a:sym typeface="Roboto"/>
              </a:rPr>
              <a:t>fomentando su rapidez</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Utiliza un lenguaje de consulta llamado HiveQL -&gt; HQL</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Crear una especie de frontal que permite acceder a los datos almacenados en HDFS de forma muy sencilla sin necesidad de conocer Java, </a:t>
            </a:r>
            <a:r>
              <a:rPr lang="es" sz="900">
                <a:solidFill>
                  <a:srgbClr val="585858"/>
                </a:solidFill>
                <a:latin typeface="Roboto"/>
                <a:ea typeface="Roboto"/>
                <a:cs typeface="Roboto"/>
                <a:sym typeface="Roboto"/>
              </a:rPr>
              <a:t>MapReduce</a:t>
            </a:r>
            <a:r>
              <a:rPr lang="es" sz="900">
                <a:solidFill>
                  <a:srgbClr val="585858"/>
                </a:solidFill>
                <a:latin typeface="Roboto"/>
                <a:ea typeface="Roboto"/>
                <a:cs typeface="Roboto"/>
                <a:sym typeface="Roboto"/>
              </a:rPr>
              <a:t> u otras tecnologías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460" name="Google Shape;460;p55"/>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61" name="Google Shape;461;p55"/>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62" name="Google Shape;462;p55"/>
          <p:cNvSpPr txBox="1"/>
          <p:nvPr/>
        </p:nvSpPr>
        <p:spPr>
          <a:xfrm>
            <a:off x="558275" y="597425"/>
            <a:ext cx="4013700" cy="40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HIVE.</a:t>
            </a:r>
            <a:endParaRPr sz="2400">
              <a:solidFill>
                <a:srgbClr val="181F2C"/>
              </a:solidFill>
              <a:latin typeface="Roboto Medium"/>
              <a:ea typeface="Roboto Medium"/>
              <a:cs typeface="Roboto Medium"/>
              <a:sym typeface="Roboto Medium"/>
            </a:endParaRPr>
          </a:p>
        </p:txBody>
      </p:sp>
      <p:pic>
        <p:nvPicPr>
          <p:cNvPr descr="Apache Hive - Wikipedia, la enciclopedia libre" id="463" name="Google Shape;463;p55"/>
          <p:cNvPicPr preferRelativeResize="0"/>
          <p:nvPr/>
        </p:nvPicPr>
        <p:blipFill>
          <a:blip r:embed="rId4">
            <a:alphaModFix/>
          </a:blip>
          <a:stretch>
            <a:fillRect/>
          </a:stretch>
        </p:blipFill>
        <p:spPr>
          <a:xfrm>
            <a:off x="6881375" y="1094500"/>
            <a:ext cx="1655550" cy="1487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6"/>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Usa alguno de los motores de ejecución sobre YARN.</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Usa HDFS (o HBase) como almacenamiento.</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Consiste en:</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Metastore</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Almacenar información de metadatos.</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Provee la información de estructura de tabla a los datos almacenados.</a:t>
            </a:r>
            <a:endParaRPr sz="900">
              <a:solidFill>
                <a:srgbClr val="585858"/>
              </a:solidFill>
              <a:latin typeface="Roboto"/>
              <a:ea typeface="Roboto"/>
              <a:cs typeface="Roboto"/>
              <a:sym typeface="Roboto"/>
            </a:endParaRPr>
          </a:p>
          <a:p>
            <a:pPr indent="-285750" lvl="0" marL="457200" rtl="0" algn="r">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Hive Engine: procesamiento, compilación, optimización y ejecución de consultas.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469" name="Google Shape;469;p56"/>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70" name="Google Shape;470;p56"/>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71" name="Google Shape;471;p56"/>
          <p:cNvSpPr txBox="1"/>
          <p:nvPr/>
        </p:nvSpPr>
        <p:spPr>
          <a:xfrm>
            <a:off x="558275" y="597425"/>
            <a:ext cx="4013700" cy="40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HIVE.</a:t>
            </a:r>
            <a:endParaRPr sz="2400">
              <a:solidFill>
                <a:srgbClr val="181F2C"/>
              </a:solidFill>
              <a:latin typeface="Roboto Medium"/>
              <a:ea typeface="Roboto Medium"/>
              <a:cs typeface="Roboto Medium"/>
              <a:sym typeface="Roboto Medium"/>
            </a:endParaRPr>
          </a:p>
        </p:txBody>
      </p:sp>
      <p:pic>
        <p:nvPicPr>
          <p:cNvPr descr="Apache Hive - Wikipedia, la enciclopedia libre" id="472" name="Google Shape;472;p56"/>
          <p:cNvPicPr preferRelativeResize="0"/>
          <p:nvPr/>
        </p:nvPicPr>
        <p:blipFill>
          <a:blip r:embed="rId3">
            <a:alphaModFix/>
          </a:blip>
          <a:stretch>
            <a:fillRect/>
          </a:stretch>
        </p:blipFill>
        <p:spPr>
          <a:xfrm>
            <a:off x="6881375" y="1094500"/>
            <a:ext cx="1655550" cy="1487900"/>
          </a:xfrm>
          <a:prstGeom prst="rect">
            <a:avLst/>
          </a:prstGeom>
          <a:noFill/>
          <a:ln>
            <a:noFill/>
          </a:ln>
        </p:spPr>
      </p:pic>
      <p:pic>
        <p:nvPicPr>
          <p:cNvPr id="473" name="Google Shape;473;p56"/>
          <p:cNvPicPr preferRelativeResize="0"/>
          <p:nvPr/>
        </p:nvPicPr>
        <p:blipFill>
          <a:blip r:embed="rId4">
            <a:alphaModFix/>
          </a:blip>
          <a:stretch>
            <a:fillRect/>
          </a:stretch>
        </p:blipFill>
        <p:spPr>
          <a:xfrm>
            <a:off x="1974963" y="2677325"/>
            <a:ext cx="4690074" cy="1607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479" name="Google Shape;479;p57"/>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80" name="Google Shape;480;p57"/>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81" name="Google Shape;481;p57"/>
          <p:cNvSpPr txBox="1"/>
          <p:nvPr/>
        </p:nvSpPr>
        <p:spPr>
          <a:xfrm>
            <a:off x="558275" y="597425"/>
            <a:ext cx="4013700" cy="37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Hive example.</a:t>
            </a:r>
            <a:endParaRPr sz="2400">
              <a:solidFill>
                <a:srgbClr val="181F2C"/>
              </a:solidFill>
              <a:latin typeface="Roboto Medium"/>
              <a:ea typeface="Roboto Medium"/>
              <a:cs typeface="Roboto Medium"/>
              <a:sym typeface="Roboto Medium"/>
            </a:endParaRPr>
          </a:p>
        </p:txBody>
      </p:sp>
      <p:pic>
        <p:nvPicPr>
          <p:cNvPr id="482" name="Google Shape;482;p57"/>
          <p:cNvPicPr preferRelativeResize="0"/>
          <p:nvPr/>
        </p:nvPicPr>
        <p:blipFill>
          <a:blip r:embed="rId3">
            <a:alphaModFix/>
          </a:blip>
          <a:stretch>
            <a:fillRect/>
          </a:stretch>
        </p:blipFill>
        <p:spPr>
          <a:xfrm>
            <a:off x="558275" y="1316500"/>
            <a:ext cx="8324850" cy="20669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8"/>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488" name="Google Shape;488;p58"/>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89" name="Google Shape;489;p58"/>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90" name="Google Shape;490;p58"/>
          <p:cNvSpPr txBox="1"/>
          <p:nvPr/>
        </p:nvSpPr>
        <p:spPr>
          <a:xfrm>
            <a:off x="558275" y="597425"/>
            <a:ext cx="4013700" cy="37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Hive example.</a:t>
            </a:r>
            <a:endParaRPr sz="2400">
              <a:solidFill>
                <a:srgbClr val="181F2C"/>
              </a:solidFill>
              <a:latin typeface="Roboto Medium"/>
              <a:ea typeface="Roboto Medium"/>
              <a:cs typeface="Roboto Medium"/>
              <a:sym typeface="Roboto Medium"/>
            </a:endParaRPr>
          </a:p>
        </p:txBody>
      </p:sp>
      <p:pic>
        <p:nvPicPr>
          <p:cNvPr descr="Example to count number of records:" id="491" name="Google Shape;491;p58" title="Example to count number of records:"/>
          <p:cNvPicPr preferRelativeResize="0"/>
          <p:nvPr/>
        </p:nvPicPr>
        <p:blipFill>
          <a:blip r:embed="rId3">
            <a:alphaModFix/>
          </a:blip>
          <a:stretch>
            <a:fillRect/>
          </a:stretch>
        </p:blipFill>
        <p:spPr>
          <a:xfrm>
            <a:off x="1419638" y="1204825"/>
            <a:ext cx="5800725" cy="2771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9"/>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497" name="Google Shape;497;p59"/>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498" name="Google Shape;498;p59"/>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499" name="Google Shape;499;p59"/>
          <p:cNvSpPr txBox="1"/>
          <p:nvPr/>
        </p:nvSpPr>
        <p:spPr>
          <a:xfrm>
            <a:off x="558275" y="597425"/>
            <a:ext cx="4013700" cy="37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Hive example.</a:t>
            </a:r>
            <a:endParaRPr sz="2400">
              <a:solidFill>
                <a:srgbClr val="181F2C"/>
              </a:solidFill>
              <a:latin typeface="Roboto Medium"/>
              <a:ea typeface="Roboto Medium"/>
              <a:cs typeface="Roboto Medium"/>
              <a:sym typeface="Roboto Medium"/>
            </a:endParaRPr>
          </a:p>
        </p:txBody>
      </p:sp>
      <p:pic>
        <p:nvPicPr>
          <p:cNvPr descr="Join Operation" id="500" name="Google Shape;500;p59" title="Join Operation"/>
          <p:cNvPicPr preferRelativeResize="0"/>
          <p:nvPr/>
        </p:nvPicPr>
        <p:blipFill>
          <a:blip r:embed="rId3">
            <a:alphaModFix/>
          </a:blip>
          <a:stretch>
            <a:fillRect/>
          </a:stretch>
        </p:blipFill>
        <p:spPr>
          <a:xfrm>
            <a:off x="1666875" y="1048175"/>
            <a:ext cx="5810250" cy="3657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0"/>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506" name="Google Shape;506;p60"/>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07" name="Google Shape;507;p60"/>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08" name="Google Shape;508;p60"/>
          <p:cNvSpPr txBox="1"/>
          <p:nvPr/>
        </p:nvSpPr>
        <p:spPr>
          <a:xfrm>
            <a:off x="558275" y="597425"/>
            <a:ext cx="4013700" cy="37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Pig vs Hive.</a:t>
            </a:r>
            <a:endParaRPr sz="2400">
              <a:solidFill>
                <a:srgbClr val="181F2C"/>
              </a:solidFill>
              <a:latin typeface="Roboto Medium"/>
              <a:ea typeface="Roboto Medium"/>
              <a:cs typeface="Roboto Medium"/>
              <a:sym typeface="Roboto Medium"/>
            </a:endParaRPr>
          </a:p>
        </p:txBody>
      </p:sp>
      <p:pic>
        <p:nvPicPr>
          <p:cNvPr id="509" name="Google Shape;509;p60"/>
          <p:cNvPicPr preferRelativeResize="0"/>
          <p:nvPr/>
        </p:nvPicPr>
        <p:blipFill>
          <a:blip r:embed="rId3">
            <a:alphaModFix/>
          </a:blip>
          <a:stretch>
            <a:fillRect/>
          </a:stretch>
        </p:blipFill>
        <p:spPr>
          <a:xfrm>
            <a:off x="719988" y="1094500"/>
            <a:ext cx="7896225" cy="3543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1"/>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Hbase una base de datos tipo NoSQL que se ejecuta sobre HDFS .</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Sus características son:</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Fault tolerant y con alta disponibilidad.</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Es muy escalable y con un gran rendimiento</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Es capaz de manejar tablas muy grandes y masivas de forma sencilla.</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Está adaptado a filas dispersas (sparses rows) donde puede variar el número de columnas.</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Se trata de un proyecto “top” de Apache.</a:t>
            </a:r>
            <a:endParaRPr sz="10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515" name="Google Shape;515;p61"/>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16" name="Google Shape;516;p61"/>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17" name="Google Shape;517;p61"/>
          <p:cNvSpPr txBox="1"/>
          <p:nvPr/>
        </p:nvSpPr>
        <p:spPr>
          <a:xfrm>
            <a:off x="558275" y="597425"/>
            <a:ext cx="4013700" cy="3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HBASE.</a:t>
            </a:r>
            <a:endParaRPr sz="2400">
              <a:solidFill>
                <a:srgbClr val="181F2C"/>
              </a:solidFill>
              <a:latin typeface="Roboto Medium"/>
              <a:ea typeface="Roboto Medium"/>
              <a:cs typeface="Roboto Medium"/>
              <a:sym typeface="Roboto Medium"/>
            </a:endParaRPr>
          </a:p>
        </p:txBody>
      </p:sp>
      <p:pic>
        <p:nvPicPr>
          <p:cNvPr descr="Qué es HBase? - Explicación de Apache HBase - AWS" id="518" name="Google Shape;518;p61"/>
          <p:cNvPicPr preferRelativeResize="0"/>
          <p:nvPr/>
        </p:nvPicPr>
        <p:blipFill>
          <a:blip r:embed="rId3">
            <a:alphaModFix/>
          </a:blip>
          <a:stretch>
            <a:fillRect/>
          </a:stretch>
        </p:blipFill>
        <p:spPr>
          <a:xfrm>
            <a:off x="6631204" y="1535000"/>
            <a:ext cx="1783271" cy="1295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2"/>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NoSQL significa “</a:t>
            </a:r>
            <a:r>
              <a:rPr b="1" lang="es" sz="1000">
                <a:solidFill>
                  <a:srgbClr val="585858"/>
                </a:solidFill>
                <a:latin typeface="Roboto"/>
                <a:ea typeface="Roboto"/>
                <a:cs typeface="Roboto"/>
                <a:sym typeface="Roboto"/>
              </a:rPr>
              <a:t>No</a:t>
            </a:r>
            <a:r>
              <a:rPr lang="es" sz="1000">
                <a:solidFill>
                  <a:srgbClr val="585858"/>
                </a:solidFill>
                <a:latin typeface="Roboto"/>
                <a:ea typeface="Roboto"/>
                <a:cs typeface="Roboto"/>
                <a:sym typeface="Roboto"/>
              </a:rPr>
              <a:t>t only </a:t>
            </a:r>
            <a:r>
              <a:rPr b="1" lang="es" sz="1000">
                <a:solidFill>
                  <a:srgbClr val="585858"/>
                </a:solidFill>
                <a:latin typeface="Roboto"/>
                <a:ea typeface="Roboto"/>
                <a:cs typeface="Roboto"/>
                <a:sym typeface="Roboto"/>
              </a:rPr>
              <a:t>SQL</a:t>
            </a:r>
            <a:r>
              <a:rPr lang="es" sz="1000">
                <a:solidFill>
                  <a:srgbClr val="585858"/>
                </a:solidFill>
                <a:latin typeface="Roboto"/>
                <a:ea typeface="Roboto"/>
                <a:cs typeface="Roboto"/>
                <a:sym typeface="Roboto"/>
              </a:rPr>
              <a:t>”.</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Las bases de datos NoSQL permiten representar datos que distintos a los formatos tabulares, que son los utilizados por bases de datos relacionales</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Hay diferentes tipos de bases de datos NoSQL basadas en su formato de representación.</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La mayoría de las bases de datos NoSQL priman la disponibilidad y la velocidad sobre la consistencia.</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Clave-valor (Redis)</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Orientadas a documentos (MongoDB) </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b="1" lang="es" sz="1000">
                <a:solidFill>
                  <a:srgbClr val="585858"/>
                </a:solidFill>
                <a:latin typeface="Roboto"/>
                <a:ea typeface="Roboto"/>
                <a:cs typeface="Roboto"/>
                <a:sym typeface="Roboto"/>
              </a:rPr>
              <a:t>Orientadas a columnas (HBASE, Kudu ..)</a:t>
            </a:r>
            <a:endParaRPr b="1"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Orientadas a grafos (Neo4j)</a:t>
            </a:r>
            <a:endParaRPr sz="10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524" name="Google Shape;524;p62"/>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25" name="Google Shape;525;p62"/>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26" name="Google Shape;526;p62"/>
          <p:cNvSpPr txBox="1"/>
          <p:nvPr/>
        </p:nvSpPr>
        <p:spPr>
          <a:xfrm>
            <a:off x="558275" y="597425"/>
            <a:ext cx="4013700" cy="3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HBASE.</a:t>
            </a:r>
            <a:endParaRPr sz="2400">
              <a:solidFill>
                <a:srgbClr val="181F2C"/>
              </a:solidFill>
              <a:latin typeface="Roboto Medium"/>
              <a:ea typeface="Roboto Medium"/>
              <a:cs typeface="Roboto Medium"/>
              <a:sym typeface="Roboto Medium"/>
            </a:endParaRPr>
          </a:p>
        </p:txBody>
      </p:sp>
      <p:pic>
        <p:nvPicPr>
          <p:cNvPr descr="Qué es HBase? - Explicación de Apache HBase - AWS" id="527" name="Google Shape;527;p62"/>
          <p:cNvPicPr preferRelativeResize="0"/>
          <p:nvPr/>
        </p:nvPicPr>
        <p:blipFill>
          <a:blip r:embed="rId3">
            <a:alphaModFix/>
          </a:blip>
          <a:stretch>
            <a:fillRect/>
          </a:stretch>
        </p:blipFill>
        <p:spPr>
          <a:xfrm>
            <a:off x="6631204" y="1535000"/>
            <a:ext cx="1783271" cy="1295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9"/>
          <p:cNvSpPr txBox="1"/>
          <p:nvPr>
            <p:ph idx="1" type="body"/>
          </p:nvPr>
        </p:nvSpPr>
        <p:spPr>
          <a:xfrm>
            <a:off x="558275" y="1430500"/>
            <a:ext cx="7425300" cy="8829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"big data" se refiere a conjuntos de </a:t>
            </a:r>
            <a:r>
              <a:rPr b="1" lang="es" sz="900">
                <a:solidFill>
                  <a:srgbClr val="585858"/>
                </a:solidFill>
                <a:latin typeface="Roboto"/>
                <a:ea typeface="Roboto"/>
                <a:cs typeface="Roboto"/>
                <a:sym typeface="Roboto"/>
              </a:rPr>
              <a:t>datos extremadamente grandes y complejos</a:t>
            </a:r>
            <a:r>
              <a:rPr lang="es" sz="900">
                <a:solidFill>
                  <a:srgbClr val="585858"/>
                </a:solidFill>
                <a:latin typeface="Roboto"/>
                <a:ea typeface="Roboto"/>
                <a:cs typeface="Roboto"/>
                <a:sym typeface="Roboto"/>
              </a:rPr>
              <a:t> que tradicionales sistemas de procesamiento de datos no pueden manejar adecuadamente. Estos conjuntos de datos son tan grandes que su </a:t>
            </a:r>
            <a:r>
              <a:rPr b="1" lang="es" sz="900">
                <a:solidFill>
                  <a:srgbClr val="585858"/>
                </a:solidFill>
                <a:latin typeface="Roboto"/>
                <a:ea typeface="Roboto"/>
                <a:cs typeface="Roboto"/>
                <a:sym typeface="Roboto"/>
              </a:rPr>
              <a:t>análisis</a:t>
            </a:r>
            <a:r>
              <a:rPr lang="es" sz="900">
                <a:solidFill>
                  <a:srgbClr val="585858"/>
                </a:solidFill>
                <a:latin typeface="Roboto"/>
                <a:ea typeface="Roboto"/>
                <a:cs typeface="Roboto"/>
                <a:sym typeface="Roboto"/>
              </a:rPr>
              <a:t>, </a:t>
            </a:r>
            <a:r>
              <a:rPr b="1" lang="es" sz="900">
                <a:solidFill>
                  <a:srgbClr val="585858"/>
                </a:solidFill>
                <a:latin typeface="Roboto"/>
                <a:ea typeface="Roboto"/>
                <a:cs typeface="Roboto"/>
                <a:sym typeface="Roboto"/>
              </a:rPr>
              <a:t>almacenamiento</a:t>
            </a:r>
            <a:r>
              <a:rPr lang="es" sz="900">
                <a:solidFill>
                  <a:srgbClr val="585858"/>
                </a:solidFill>
                <a:latin typeface="Roboto"/>
                <a:ea typeface="Roboto"/>
                <a:cs typeface="Roboto"/>
                <a:sym typeface="Roboto"/>
              </a:rPr>
              <a:t> y </a:t>
            </a:r>
            <a:r>
              <a:rPr b="1" lang="es" sz="900">
                <a:solidFill>
                  <a:srgbClr val="585858"/>
                </a:solidFill>
                <a:latin typeface="Roboto"/>
                <a:ea typeface="Roboto"/>
                <a:cs typeface="Roboto"/>
                <a:sym typeface="Roboto"/>
              </a:rPr>
              <a:t>gestión</a:t>
            </a:r>
            <a:r>
              <a:rPr lang="es" sz="900">
                <a:solidFill>
                  <a:srgbClr val="585858"/>
                </a:solidFill>
                <a:latin typeface="Roboto"/>
                <a:ea typeface="Roboto"/>
                <a:cs typeface="Roboto"/>
                <a:sym typeface="Roboto"/>
              </a:rPr>
              <a:t> requieren tecnologías y enfoques especiales.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término "big data" no solo se refiere al tamaño de los datos, sino también a la </a:t>
            </a:r>
            <a:r>
              <a:rPr b="1" lang="es" sz="900">
                <a:solidFill>
                  <a:srgbClr val="585858"/>
                </a:solidFill>
                <a:latin typeface="Roboto"/>
                <a:ea typeface="Roboto"/>
                <a:cs typeface="Roboto"/>
                <a:sym typeface="Roboto"/>
              </a:rPr>
              <a:t>velocidad de generación de datos</a:t>
            </a:r>
            <a:r>
              <a:rPr lang="es" sz="900">
                <a:solidFill>
                  <a:srgbClr val="585858"/>
                </a:solidFill>
                <a:latin typeface="Roboto"/>
                <a:ea typeface="Roboto"/>
                <a:cs typeface="Roboto"/>
                <a:sym typeface="Roboto"/>
              </a:rPr>
              <a:t> y a la </a:t>
            </a:r>
            <a:r>
              <a:rPr b="1" lang="es" sz="900">
                <a:solidFill>
                  <a:srgbClr val="585858"/>
                </a:solidFill>
                <a:latin typeface="Roboto"/>
                <a:ea typeface="Roboto"/>
                <a:cs typeface="Roboto"/>
                <a:sym typeface="Roboto"/>
              </a:rPr>
              <a:t>variedad de fuentes de datos</a:t>
            </a:r>
            <a:r>
              <a:rPr lang="es" sz="900">
                <a:solidFill>
                  <a:srgbClr val="585858"/>
                </a:solidFill>
                <a:latin typeface="Roboto"/>
                <a:ea typeface="Roboto"/>
                <a:cs typeface="Roboto"/>
                <a:sym typeface="Roboto"/>
              </a:rPr>
              <a:t>, que pueden incluir texto, imágenes, videos, sonidos, registros de transacciones, datos de sensores, redes sociales, entre otros.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análisis de big data busca </a:t>
            </a:r>
            <a:r>
              <a:rPr b="1" lang="es" sz="900" u="sng">
                <a:solidFill>
                  <a:srgbClr val="585858"/>
                </a:solidFill>
                <a:latin typeface="Roboto"/>
                <a:ea typeface="Roboto"/>
                <a:cs typeface="Roboto"/>
                <a:sym typeface="Roboto"/>
              </a:rPr>
              <a:t>extraer información significativa</a:t>
            </a:r>
            <a:r>
              <a:rPr b="1" lang="es" sz="900">
                <a:solidFill>
                  <a:srgbClr val="585858"/>
                </a:solidFill>
                <a:latin typeface="Roboto"/>
                <a:ea typeface="Roboto"/>
                <a:cs typeface="Roboto"/>
                <a:sym typeface="Roboto"/>
              </a:rPr>
              <a:t>, </a:t>
            </a:r>
            <a:r>
              <a:rPr b="1" lang="es" sz="900" u="sng">
                <a:solidFill>
                  <a:srgbClr val="585858"/>
                </a:solidFill>
                <a:latin typeface="Roboto"/>
                <a:ea typeface="Roboto"/>
                <a:cs typeface="Roboto"/>
                <a:sym typeface="Roboto"/>
              </a:rPr>
              <a:t>patrones</a:t>
            </a:r>
            <a:r>
              <a:rPr b="1" lang="es" sz="900">
                <a:solidFill>
                  <a:srgbClr val="585858"/>
                </a:solidFill>
                <a:latin typeface="Roboto"/>
                <a:ea typeface="Roboto"/>
                <a:cs typeface="Roboto"/>
                <a:sym typeface="Roboto"/>
              </a:rPr>
              <a:t> y tendencias </a:t>
            </a:r>
            <a:r>
              <a:rPr lang="es" sz="900">
                <a:solidFill>
                  <a:srgbClr val="585858"/>
                </a:solidFill>
                <a:latin typeface="Roboto"/>
                <a:ea typeface="Roboto"/>
                <a:cs typeface="Roboto"/>
                <a:sym typeface="Roboto"/>
              </a:rPr>
              <a:t>ocultas dentro de estos conjuntos de datos para ayudar en la toma de decisiones, la predicción de eventos futuros, la optimización de procesos y otras aplicaciones.</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57" name="Google Shape;57;p9"/>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8" name="Google Shape;58;p9"/>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9" name="Google Shape;59;p9"/>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Big Data</a:t>
            </a:r>
            <a:r>
              <a:rPr lang="es" sz="2400">
                <a:solidFill>
                  <a:srgbClr val="181F2C"/>
                </a:solidFill>
                <a:latin typeface="Roboto Medium"/>
                <a:ea typeface="Roboto Medium"/>
                <a:cs typeface="Roboto Medium"/>
                <a:sym typeface="Roboto Medium"/>
              </a:rPr>
              <a:t>.</a:t>
            </a:r>
            <a:endParaRPr sz="2400">
              <a:solidFill>
                <a:srgbClr val="181F2C"/>
              </a:solidFill>
              <a:latin typeface="Roboto Medium"/>
              <a:ea typeface="Roboto Medium"/>
              <a:cs typeface="Roboto Medium"/>
              <a:sym typeface="Roboto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3"/>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Hbase está basada en BigTable de Google, que conceptualmente se creó para poder realizar grandes búsquedas en Internet</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Dispone de una gran capacidad, terabytes, petabytes, etc...</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Permite una alta velocidad en lectura y escritura</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Dispone de una gran escalabilidad en caché, almacena los datos más leídos en memoria</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Por tanto, si necesitas acceder a grandes cantidades de información en modo lectura y escritura y los patrones de acceso son bien conocidos, HBASE es una elección excelente</a:t>
            </a:r>
            <a:endParaRPr sz="10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533" name="Google Shape;533;p63"/>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34" name="Google Shape;534;p63"/>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35" name="Google Shape;535;p63"/>
          <p:cNvSpPr txBox="1"/>
          <p:nvPr/>
        </p:nvSpPr>
        <p:spPr>
          <a:xfrm>
            <a:off x="558275" y="597425"/>
            <a:ext cx="4013700" cy="3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HBASE.</a:t>
            </a:r>
            <a:endParaRPr sz="2400">
              <a:solidFill>
                <a:srgbClr val="181F2C"/>
              </a:solidFill>
              <a:latin typeface="Roboto Medium"/>
              <a:ea typeface="Roboto Medium"/>
              <a:cs typeface="Roboto Medium"/>
              <a:sym typeface="Roboto Medium"/>
            </a:endParaRPr>
          </a:p>
        </p:txBody>
      </p:sp>
      <p:pic>
        <p:nvPicPr>
          <p:cNvPr descr="Qué es HBase? - Explicación de Apache HBase - AWS" id="536" name="Google Shape;536;p63"/>
          <p:cNvPicPr preferRelativeResize="0"/>
          <p:nvPr/>
        </p:nvPicPr>
        <p:blipFill>
          <a:blip r:embed="rId3">
            <a:alphaModFix/>
          </a:blip>
          <a:stretch>
            <a:fillRect/>
          </a:stretch>
        </p:blipFill>
        <p:spPr>
          <a:xfrm>
            <a:off x="6631204" y="1535000"/>
            <a:ext cx="1783271" cy="1295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4"/>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Si lo que queremos sobre todo es modificar datos y hacer grandes lecturas secuenciales, Hbase no es la más indicada</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No dispone de determinadas características de una RDBMS, como índices normales, transaccionalidad, lenguaje SQL, etc...</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Hay una gran cantidad de empresas que usan hoy en día Hbase </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eBay</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Facebook</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Twitter</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Etc....</a:t>
            </a:r>
            <a:endParaRPr sz="10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542" name="Google Shape;542;p64"/>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43" name="Google Shape;543;p64"/>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44" name="Google Shape;544;p64"/>
          <p:cNvSpPr txBox="1"/>
          <p:nvPr/>
        </p:nvSpPr>
        <p:spPr>
          <a:xfrm>
            <a:off x="558275" y="597425"/>
            <a:ext cx="4013700" cy="3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HBASE.</a:t>
            </a:r>
            <a:endParaRPr sz="2400">
              <a:solidFill>
                <a:srgbClr val="181F2C"/>
              </a:solidFill>
              <a:latin typeface="Roboto Medium"/>
              <a:ea typeface="Roboto Medium"/>
              <a:cs typeface="Roboto Medium"/>
              <a:sym typeface="Roboto Medium"/>
            </a:endParaRPr>
          </a:p>
        </p:txBody>
      </p:sp>
      <p:pic>
        <p:nvPicPr>
          <p:cNvPr descr="Qué es HBase? - Explicación de Apache HBase - AWS" id="545" name="Google Shape;545;p64"/>
          <p:cNvPicPr preferRelativeResize="0"/>
          <p:nvPr/>
        </p:nvPicPr>
        <p:blipFill>
          <a:blip r:embed="rId3">
            <a:alphaModFix/>
          </a:blip>
          <a:stretch>
            <a:fillRect/>
          </a:stretch>
        </p:blipFill>
        <p:spPr>
          <a:xfrm>
            <a:off x="6631204" y="1535000"/>
            <a:ext cx="1783271" cy="1295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cxnSp>
        <p:nvCxnSpPr>
          <p:cNvPr id="550" name="Google Shape;550;p65"/>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51" name="Google Shape;551;p65"/>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52" name="Google Shape;552;p65"/>
          <p:cNvSpPr txBox="1"/>
          <p:nvPr/>
        </p:nvSpPr>
        <p:spPr>
          <a:xfrm>
            <a:off x="558275" y="597425"/>
            <a:ext cx="4013700" cy="3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HBASE.</a:t>
            </a:r>
            <a:endParaRPr sz="2400">
              <a:solidFill>
                <a:srgbClr val="181F2C"/>
              </a:solidFill>
              <a:latin typeface="Roboto Medium"/>
              <a:ea typeface="Roboto Medium"/>
              <a:cs typeface="Roboto Medium"/>
              <a:sym typeface="Roboto Medium"/>
            </a:endParaRPr>
          </a:p>
        </p:txBody>
      </p:sp>
      <p:pic>
        <p:nvPicPr>
          <p:cNvPr descr="Qué es HBase? - Explicación de Apache HBase - AWS" id="553" name="Google Shape;553;p65"/>
          <p:cNvPicPr preferRelativeResize="0"/>
          <p:nvPr/>
        </p:nvPicPr>
        <p:blipFill>
          <a:blip r:embed="rId3">
            <a:alphaModFix/>
          </a:blip>
          <a:stretch>
            <a:fillRect/>
          </a:stretch>
        </p:blipFill>
        <p:spPr>
          <a:xfrm>
            <a:off x="6631204" y="1535000"/>
            <a:ext cx="1783271" cy="1295075"/>
          </a:xfrm>
          <a:prstGeom prst="rect">
            <a:avLst/>
          </a:prstGeom>
          <a:noFill/>
          <a:ln>
            <a:noFill/>
          </a:ln>
        </p:spPr>
      </p:pic>
      <p:pic>
        <p:nvPicPr>
          <p:cNvPr id="554" name="Google Shape;554;p65"/>
          <p:cNvPicPr preferRelativeResize="0"/>
          <p:nvPr/>
        </p:nvPicPr>
        <p:blipFill>
          <a:blip r:embed="rId4">
            <a:alphaModFix/>
          </a:blip>
          <a:stretch>
            <a:fillRect/>
          </a:stretch>
        </p:blipFill>
        <p:spPr>
          <a:xfrm>
            <a:off x="346075" y="1535000"/>
            <a:ext cx="6378174" cy="17728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cxnSp>
        <p:nvCxnSpPr>
          <p:cNvPr id="559" name="Google Shape;559;p66"/>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60" name="Google Shape;560;p66"/>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61" name="Google Shape;561;p66"/>
          <p:cNvSpPr txBox="1"/>
          <p:nvPr/>
        </p:nvSpPr>
        <p:spPr>
          <a:xfrm>
            <a:off x="558275" y="597425"/>
            <a:ext cx="4013700" cy="3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HBASE.</a:t>
            </a:r>
            <a:endParaRPr sz="2400">
              <a:solidFill>
                <a:srgbClr val="181F2C"/>
              </a:solidFill>
              <a:latin typeface="Roboto Medium"/>
              <a:ea typeface="Roboto Medium"/>
              <a:cs typeface="Roboto Medium"/>
              <a:sym typeface="Roboto Medium"/>
            </a:endParaRPr>
          </a:p>
        </p:txBody>
      </p:sp>
      <p:pic>
        <p:nvPicPr>
          <p:cNvPr id="562" name="Google Shape;562;p66"/>
          <p:cNvPicPr preferRelativeResize="0"/>
          <p:nvPr/>
        </p:nvPicPr>
        <p:blipFill>
          <a:blip r:embed="rId3">
            <a:alphaModFix/>
          </a:blip>
          <a:stretch>
            <a:fillRect/>
          </a:stretch>
        </p:blipFill>
        <p:spPr>
          <a:xfrm>
            <a:off x="1035763" y="1038725"/>
            <a:ext cx="6568476" cy="38791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cxnSp>
        <p:nvCxnSpPr>
          <p:cNvPr id="567" name="Google Shape;567;p67"/>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68" name="Google Shape;568;p67"/>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69" name="Google Shape;569;p67"/>
          <p:cNvSpPr txBox="1"/>
          <p:nvPr/>
        </p:nvSpPr>
        <p:spPr>
          <a:xfrm>
            <a:off x="558275" y="597425"/>
            <a:ext cx="4013700" cy="39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HBASE.</a:t>
            </a:r>
            <a:endParaRPr sz="2400">
              <a:solidFill>
                <a:srgbClr val="181F2C"/>
              </a:solidFill>
              <a:latin typeface="Roboto Medium"/>
              <a:ea typeface="Roboto Medium"/>
              <a:cs typeface="Roboto Medium"/>
              <a:sym typeface="Roboto Medium"/>
            </a:endParaRPr>
          </a:p>
        </p:txBody>
      </p:sp>
      <p:pic>
        <p:nvPicPr>
          <p:cNvPr id="570" name="Google Shape;570;p67"/>
          <p:cNvPicPr preferRelativeResize="0"/>
          <p:nvPr/>
        </p:nvPicPr>
        <p:blipFill>
          <a:blip r:embed="rId3">
            <a:alphaModFix/>
          </a:blip>
          <a:stretch>
            <a:fillRect/>
          </a:stretch>
        </p:blipFill>
        <p:spPr>
          <a:xfrm>
            <a:off x="152400" y="1048350"/>
            <a:ext cx="8839203" cy="366394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8"/>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Permite transferir grandes </a:t>
            </a:r>
            <a:r>
              <a:rPr lang="es" sz="900">
                <a:solidFill>
                  <a:srgbClr val="585858"/>
                </a:solidFill>
                <a:latin typeface="Roboto"/>
                <a:ea typeface="Roboto"/>
                <a:cs typeface="Roboto"/>
                <a:sym typeface="Roboto"/>
              </a:rPr>
              <a:t>volúmenes</a:t>
            </a:r>
            <a:r>
              <a:rPr lang="es" sz="900">
                <a:solidFill>
                  <a:srgbClr val="585858"/>
                </a:solidFill>
                <a:latin typeface="Roboto"/>
                <a:ea typeface="Roboto"/>
                <a:cs typeface="Roboto"/>
                <a:sym typeface="Roboto"/>
              </a:rPr>
              <a:t> de datos de manera eficiente entre </a:t>
            </a:r>
            <a:r>
              <a:rPr b="1" lang="es" sz="900">
                <a:solidFill>
                  <a:srgbClr val="585858"/>
                </a:solidFill>
                <a:latin typeface="Roboto"/>
                <a:ea typeface="Roboto"/>
                <a:cs typeface="Roboto"/>
                <a:sym typeface="Roboto"/>
              </a:rPr>
              <a:t>Hadoop</a:t>
            </a:r>
            <a:r>
              <a:rPr lang="es" sz="900">
                <a:solidFill>
                  <a:srgbClr val="585858"/>
                </a:solidFill>
                <a:latin typeface="Roboto"/>
                <a:ea typeface="Roboto"/>
                <a:cs typeface="Roboto"/>
                <a:sym typeface="Roboto"/>
              </a:rPr>
              <a:t> y gestores de </a:t>
            </a:r>
            <a:r>
              <a:rPr b="1" lang="es" sz="900">
                <a:solidFill>
                  <a:srgbClr val="585858"/>
                </a:solidFill>
                <a:latin typeface="Roboto"/>
                <a:ea typeface="Roboto"/>
                <a:cs typeface="Roboto"/>
                <a:sym typeface="Roboto"/>
              </a:rPr>
              <a:t>datos estructurados</a:t>
            </a:r>
            <a:r>
              <a:rPr lang="es" sz="900">
                <a:solidFill>
                  <a:srgbClr val="585858"/>
                </a:solidFill>
                <a:latin typeface="Roboto"/>
                <a:ea typeface="Roboto"/>
                <a:cs typeface="Roboto"/>
                <a:sym typeface="Roboto"/>
              </a:rPr>
              <a:t>, como Bases de datos relacionales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Sqoop se utiliza principalmente para transferir datos entre bases de datos relacionales y el sistema de almacenamiento distribuido Hadoop, como HDFS (Hadoop Distributed File System) o Hive.</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Sqoop ofrece conectores para integrar Hadoop con otros sistemas, como por ejemplo Oracle o SqlServer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u="sng">
                <a:solidFill>
                  <a:schemeClr val="hlink"/>
                </a:solidFill>
                <a:latin typeface="Roboto"/>
                <a:ea typeface="Roboto"/>
                <a:cs typeface="Roboto"/>
                <a:sym typeface="Roboto"/>
                <a:hlinkClick r:id="rId3"/>
              </a:rPr>
              <a:t>http://sqoop.apache.org/</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576" name="Google Shape;576;p68"/>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77" name="Google Shape;577;p68"/>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78" name="Google Shape;578;p68"/>
          <p:cNvSpPr txBox="1"/>
          <p:nvPr/>
        </p:nvSpPr>
        <p:spPr>
          <a:xfrm>
            <a:off x="558275" y="597425"/>
            <a:ext cx="4013700" cy="42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Sqoop.</a:t>
            </a:r>
            <a:endParaRPr sz="2400">
              <a:solidFill>
                <a:srgbClr val="181F2C"/>
              </a:solidFill>
              <a:latin typeface="Roboto Medium"/>
              <a:ea typeface="Roboto Medium"/>
              <a:cs typeface="Roboto Medium"/>
              <a:sym typeface="Roboto Medium"/>
            </a:endParaRPr>
          </a:p>
        </p:txBody>
      </p:sp>
      <p:pic>
        <p:nvPicPr>
          <p:cNvPr descr="Archivo:Apache Sqoop logo.svg - Wikipedia, la enciclopedia libre" id="579" name="Google Shape;579;p68"/>
          <p:cNvPicPr preferRelativeResize="0"/>
          <p:nvPr/>
        </p:nvPicPr>
        <p:blipFill>
          <a:blip r:embed="rId4">
            <a:alphaModFix/>
          </a:blip>
          <a:stretch>
            <a:fillRect/>
          </a:stretch>
        </p:blipFill>
        <p:spPr>
          <a:xfrm>
            <a:off x="5939700" y="2185863"/>
            <a:ext cx="3032450" cy="771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cxnSp>
        <p:nvCxnSpPr>
          <p:cNvPr id="584" name="Google Shape;584;p69"/>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85" name="Google Shape;585;p69"/>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86" name="Google Shape;586;p69"/>
          <p:cNvSpPr txBox="1"/>
          <p:nvPr/>
        </p:nvSpPr>
        <p:spPr>
          <a:xfrm>
            <a:off x="558275" y="597425"/>
            <a:ext cx="4013700" cy="42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Sqoop.</a:t>
            </a:r>
            <a:endParaRPr sz="2400">
              <a:solidFill>
                <a:srgbClr val="181F2C"/>
              </a:solidFill>
              <a:latin typeface="Roboto Medium"/>
              <a:ea typeface="Roboto Medium"/>
              <a:cs typeface="Roboto Medium"/>
              <a:sym typeface="Roboto Medium"/>
            </a:endParaRPr>
          </a:p>
        </p:txBody>
      </p:sp>
      <p:pic>
        <p:nvPicPr>
          <p:cNvPr id="587" name="Google Shape;587;p69"/>
          <p:cNvPicPr preferRelativeResize="0"/>
          <p:nvPr/>
        </p:nvPicPr>
        <p:blipFill>
          <a:blip r:embed="rId3">
            <a:alphaModFix/>
          </a:blip>
          <a:stretch>
            <a:fillRect/>
          </a:stretch>
        </p:blipFill>
        <p:spPr>
          <a:xfrm>
            <a:off x="633029" y="1076150"/>
            <a:ext cx="7978045" cy="2991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0"/>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Flume se utiliza para la ingestión de </a:t>
            </a:r>
            <a:r>
              <a:rPr b="1" lang="es" sz="900">
                <a:solidFill>
                  <a:srgbClr val="585858"/>
                </a:solidFill>
                <a:latin typeface="Roboto"/>
                <a:ea typeface="Roboto"/>
                <a:cs typeface="Roboto"/>
                <a:sym typeface="Roboto"/>
              </a:rPr>
              <a:t>datos en tiempo real</a:t>
            </a:r>
            <a:r>
              <a:rPr lang="es" sz="900">
                <a:solidFill>
                  <a:srgbClr val="585858"/>
                </a:solidFill>
                <a:latin typeface="Roboto"/>
                <a:ea typeface="Roboto"/>
                <a:cs typeface="Roboto"/>
                <a:sym typeface="Roboto"/>
              </a:rPr>
              <a:t> desde diversas fuentes (como logs, streams de datos, etc.) </a:t>
            </a:r>
            <a:r>
              <a:rPr b="1" lang="es" sz="900">
                <a:solidFill>
                  <a:srgbClr val="585858"/>
                </a:solidFill>
                <a:latin typeface="Roboto"/>
                <a:ea typeface="Roboto"/>
                <a:cs typeface="Roboto"/>
                <a:sym typeface="Roboto"/>
              </a:rPr>
              <a:t>hacia Hadoop</a:t>
            </a:r>
            <a:endParaRPr b="1"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Flume es un servicio distribuido y altamente eficiente para distribuir, agregar y recolectar grandes cantidades de información.</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Útil para cargar y mover en Hadoop información de tipo textos como ficheros de logs, paquetes de twitter, etc.</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Tiene una arquitectura de tipo streaming con un flujo de datos muy potente y personalizables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593" name="Google Shape;593;p70"/>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594" name="Google Shape;594;p70"/>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595" name="Google Shape;595;p70"/>
          <p:cNvSpPr txBox="1"/>
          <p:nvPr/>
        </p:nvSpPr>
        <p:spPr>
          <a:xfrm>
            <a:off x="558275" y="597425"/>
            <a:ext cx="4013700" cy="38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Flume.</a:t>
            </a:r>
            <a:endParaRPr sz="2400">
              <a:solidFill>
                <a:srgbClr val="181F2C"/>
              </a:solidFill>
              <a:latin typeface="Roboto Medium"/>
              <a:ea typeface="Roboto Medium"/>
              <a:cs typeface="Roboto Medium"/>
              <a:sym typeface="Roboto Medium"/>
            </a:endParaRPr>
          </a:p>
        </p:txBody>
      </p:sp>
      <p:pic>
        <p:nvPicPr>
          <p:cNvPr descr="Get to Know Apache Flume from Scratch! - Analytics Vidhya" id="596" name="Google Shape;596;p70"/>
          <p:cNvPicPr preferRelativeResize="0"/>
          <p:nvPr/>
        </p:nvPicPr>
        <p:blipFill>
          <a:blip r:embed="rId3">
            <a:alphaModFix/>
          </a:blip>
          <a:stretch>
            <a:fillRect/>
          </a:stretch>
        </p:blipFill>
        <p:spPr>
          <a:xfrm>
            <a:off x="6518475" y="1754600"/>
            <a:ext cx="2402875" cy="1634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1"/>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Flume es un servicio distribuido y altamente eficiente para distribuir, agregar y recolectar grandes cantidades de información.</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Útil para cargar y mover en Hadoop información de tipo textos como ficheros de logs, paquetes de twitter, etc.</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Tiene una arquitectura de tipo streaming con un flujo de datos muy potente y personalizables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602" name="Google Shape;602;p71"/>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03" name="Google Shape;603;p71"/>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04" name="Google Shape;604;p71"/>
          <p:cNvSpPr txBox="1"/>
          <p:nvPr/>
        </p:nvSpPr>
        <p:spPr>
          <a:xfrm>
            <a:off x="558275" y="597425"/>
            <a:ext cx="4013700" cy="38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Flume.</a:t>
            </a:r>
            <a:endParaRPr sz="2400">
              <a:solidFill>
                <a:srgbClr val="181F2C"/>
              </a:solidFill>
              <a:latin typeface="Roboto Medium"/>
              <a:ea typeface="Roboto Medium"/>
              <a:cs typeface="Roboto Medium"/>
              <a:sym typeface="Roboto Medium"/>
            </a:endParaRPr>
          </a:p>
        </p:txBody>
      </p:sp>
      <p:pic>
        <p:nvPicPr>
          <p:cNvPr descr="Get to Know Apache Flume from Scratch! - Analytics Vidhya" id="605" name="Google Shape;605;p71"/>
          <p:cNvPicPr preferRelativeResize="0"/>
          <p:nvPr/>
        </p:nvPicPr>
        <p:blipFill>
          <a:blip r:embed="rId3">
            <a:alphaModFix/>
          </a:blip>
          <a:stretch>
            <a:fillRect/>
          </a:stretch>
        </p:blipFill>
        <p:spPr>
          <a:xfrm>
            <a:off x="6518475" y="1754600"/>
            <a:ext cx="2402875" cy="1634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ZooKeeper: servicio centralizado para:</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Gestión de la configuración</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Sincronización distribuida, por ejemplo de transacciones Gestión de nombres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Agrupaciones de servicios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Etc...</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Expone un conjunto simple de primitivas que las aplicaciones distribuidas pueden UTILIZAR para implementar servicios de </a:t>
            </a:r>
            <a:r>
              <a:rPr b="1" lang="es" sz="900">
                <a:solidFill>
                  <a:srgbClr val="585858"/>
                </a:solidFill>
                <a:latin typeface="Roboto"/>
                <a:ea typeface="Roboto"/>
                <a:cs typeface="Roboto"/>
                <a:sym typeface="Roboto"/>
              </a:rPr>
              <a:t>sincronización</a:t>
            </a:r>
            <a:r>
              <a:rPr lang="es" sz="900">
                <a:solidFill>
                  <a:srgbClr val="585858"/>
                </a:solidFill>
                <a:latin typeface="Roboto"/>
                <a:ea typeface="Roboto"/>
                <a:cs typeface="Roboto"/>
                <a:sym typeface="Roboto"/>
              </a:rPr>
              <a:t>, mantenimiento de </a:t>
            </a:r>
            <a:r>
              <a:rPr b="1" lang="es" sz="900">
                <a:solidFill>
                  <a:srgbClr val="585858"/>
                </a:solidFill>
                <a:latin typeface="Roboto"/>
                <a:ea typeface="Roboto"/>
                <a:cs typeface="Roboto"/>
                <a:sym typeface="Roboto"/>
              </a:rPr>
              <a:t>configuraciones</a:t>
            </a:r>
            <a:r>
              <a:rPr lang="es" sz="900">
                <a:solidFill>
                  <a:srgbClr val="585858"/>
                </a:solidFill>
                <a:latin typeface="Roboto"/>
                <a:ea typeface="Roboto"/>
                <a:cs typeface="Roboto"/>
                <a:sym typeface="Roboto"/>
              </a:rPr>
              <a:t>, </a:t>
            </a:r>
            <a:r>
              <a:rPr b="1" lang="es" sz="900">
                <a:solidFill>
                  <a:srgbClr val="585858"/>
                </a:solidFill>
                <a:latin typeface="Roboto"/>
                <a:ea typeface="Roboto"/>
                <a:cs typeface="Roboto"/>
                <a:sym typeface="Roboto"/>
              </a:rPr>
              <a:t>grupos</a:t>
            </a:r>
            <a:r>
              <a:rPr lang="es" sz="900">
                <a:solidFill>
                  <a:srgbClr val="585858"/>
                </a:solidFill>
                <a:latin typeface="Roboto"/>
                <a:ea typeface="Roboto"/>
                <a:cs typeface="Roboto"/>
                <a:sym typeface="Roboto"/>
              </a:rPr>
              <a:t>, etc.</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Utiliza un modelo de datos basado en la estructura jerárquica de directorios.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Funciona en Java</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611" name="Google Shape;611;p72"/>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12" name="Google Shape;612;p72"/>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13" name="Google Shape;613;p72"/>
          <p:cNvSpPr txBox="1"/>
          <p:nvPr/>
        </p:nvSpPr>
        <p:spPr>
          <a:xfrm>
            <a:off x="558275" y="597425"/>
            <a:ext cx="4013700" cy="39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Zookeeper.</a:t>
            </a:r>
            <a:endParaRPr sz="2400">
              <a:solidFill>
                <a:srgbClr val="181F2C"/>
              </a:solidFill>
              <a:latin typeface="Roboto Medium"/>
              <a:ea typeface="Roboto Medium"/>
              <a:cs typeface="Roboto Medium"/>
              <a:sym typeface="Roboto Medium"/>
            </a:endParaRPr>
          </a:p>
        </p:txBody>
      </p:sp>
      <p:pic>
        <p:nvPicPr>
          <p:cNvPr descr="Apache ZooKeeper - Wikipedia, la enciclopedia libre" id="614" name="Google Shape;614;p72"/>
          <p:cNvPicPr preferRelativeResize="0"/>
          <p:nvPr/>
        </p:nvPicPr>
        <p:blipFill>
          <a:blip r:embed="rId3">
            <a:alphaModFix/>
          </a:blip>
          <a:stretch>
            <a:fillRect/>
          </a:stretch>
        </p:blipFill>
        <p:spPr>
          <a:xfrm>
            <a:off x="6209375" y="1412550"/>
            <a:ext cx="2521150" cy="136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cxnSp>
        <p:nvCxnSpPr>
          <p:cNvPr id="64" name="Google Shape;64;p10"/>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5" name="Google Shape;65;p10"/>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6" name="Google Shape;66;p10"/>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Big Data - Las 5 V’s.</a:t>
            </a:r>
            <a:endParaRPr sz="2400">
              <a:solidFill>
                <a:srgbClr val="181F2C"/>
              </a:solidFill>
              <a:latin typeface="Roboto Medium"/>
              <a:ea typeface="Roboto Medium"/>
              <a:cs typeface="Roboto Medium"/>
              <a:sym typeface="Roboto Medium"/>
            </a:endParaRPr>
          </a:p>
        </p:txBody>
      </p:sp>
      <p:pic>
        <p:nvPicPr>
          <p:cNvPr id="67" name="Google Shape;67;p10"/>
          <p:cNvPicPr preferRelativeResize="0"/>
          <p:nvPr/>
        </p:nvPicPr>
        <p:blipFill>
          <a:blip r:embed="rId3">
            <a:alphaModFix/>
          </a:blip>
          <a:stretch>
            <a:fillRect/>
          </a:stretch>
        </p:blipFill>
        <p:spPr>
          <a:xfrm>
            <a:off x="1804347" y="1170125"/>
            <a:ext cx="5252749" cy="32494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ZooKeeper permite que los procesos distribuidos se </a:t>
            </a:r>
            <a:r>
              <a:rPr b="1" lang="es" sz="900">
                <a:solidFill>
                  <a:srgbClr val="585858"/>
                </a:solidFill>
                <a:latin typeface="Roboto"/>
                <a:ea typeface="Roboto"/>
                <a:cs typeface="Roboto"/>
                <a:sym typeface="Roboto"/>
              </a:rPr>
              <a:t>coordinen</a:t>
            </a:r>
            <a:r>
              <a:rPr lang="es" sz="900">
                <a:solidFill>
                  <a:srgbClr val="585858"/>
                </a:solidFill>
                <a:latin typeface="Roboto"/>
                <a:ea typeface="Roboto"/>
                <a:cs typeface="Roboto"/>
                <a:sym typeface="Roboto"/>
              </a:rPr>
              <a:t> entre sí a través de un espacio de nombres jerárquico compartido que está organizado de forma similar a un sistema de archivos estándar.</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espacio de nombres consiste en registros de datos - llamados </a:t>
            </a:r>
            <a:r>
              <a:rPr b="1" lang="es" sz="900">
                <a:solidFill>
                  <a:srgbClr val="585858"/>
                </a:solidFill>
                <a:latin typeface="Roboto"/>
                <a:ea typeface="Roboto"/>
                <a:cs typeface="Roboto"/>
                <a:sym typeface="Roboto"/>
              </a:rPr>
              <a:t>znodes</a:t>
            </a:r>
            <a:r>
              <a:rPr lang="es" sz="900">
                <a:solidFill>
                  <a:srgbClr val="585858"/>
                </a:solidFill>
                <a:latin typeface="Roboto"/>
                <a:ea typeface="Roboto"/>
                <a:cs typeface="Roboto"/>
                <a:sym typeface="Roboto"/>
              </a:rPr>
              <a:t>, en lenguaje ZooKeeper - y estos son similares a archivos y directorios.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Los datos de ZooKeeper se guardan en memoria</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ZooKeeper permiten su uso en grandes sistemas distribuidos.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Las características de alta disponibilidad impiden que haya un único punto de fallo</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620" name="Google Shape;620;p73"/>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21" name="Google Shape;621;p73"/>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22" name="Google Shape;622;p73"/>
          <p:cNvSpPr txBox="1"/>
          <p:nvPr/>
        </p:nvSpPr>
        <p:spPr>
          <a:xfrm>
            <a:off x="558275" y="597425"/>
            <a:ext cx="4013700" cy="39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Zookeeper.</a:t>
            </a:r>
            <a:endParaRPr sz="2400">
              <a:solidFill>
                <a:srgbClr val="181F2C"/>
              </a:solidFill>
              <a:latin typeface="Roboto Medium"/>
              <a:ea typeface="Roboto Medium"/>
              <a:cs typeface="Roboto Medium"/>
              <a:sym typeface="Roboto Medium"/>
            </a:endParaRPr>
          </a:p>
        </p:txBody>
      </p:sp>
      <p:pic>
        <p:nvPicPr>
          <p:cNvPr descr="Apache ZooKeeper - Wikipedia, la enciclopedia libre" id="623" name="Google Shape;623;p73"/>
          <p:cNvPicPr preferRelativeResize="0"/>
          <p:nvPr/>
        </p:nvPicPr>
        <p:blipFill>
          <a:blip r:embed="rId3">
            <a:alphaModFix/>
          </a:blip>
          <a:stretch>
            <a:fillRect/>
          </a:stretch>
        </p:blipFill>
        <p:spPr>
          <a:xfrm>
            <a:off x="6209375" y="1412550"/>
            <a:ext cx="2521150" cy="1363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cxnSp>
        <p:nvCxnSpPr>
          <p:cNvPr id="628" name="Google Shape;628;p74"/>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29" name="Google Shape;629;p74"/>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30" name="Google Shape;630;p74"/>
          <p:cNvSpPr txBox="1"/>
          <p:nvPr/>
        </p:nvSpPr>
        <p:spPr>
          <a:xfrm>
            <a:off x="558275" y="597425"/>
            <a:ext cx="4013700" cy="39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Zookeeper.</a:t>
            </a:r>
            <a:endParaRPr sz="2400">
              <a:solidFill>
                <a:srgbClr val="181F2C"/>
              </a:solidFill>
              <a:latin typeface="Roboto Medium"/>
              <a:ea typeface="Roboto Medium"/>
              <a:cs typeface="Roboto Medium"/>
              <a:sym typeface="Roboto Medium"/>
            </a:endParaRPr>
          </a:p>
        </p:txBody>
      </p:sp>
      <p:pic>
        <p:nvPicPr>
          <p:cNvPr id="631" name="Google Shape;631;p74"/>
          <p:cNvPicPr preferRelativeResize="0"/>
          <p:nvPr/>
        </p:nvPicPr>
        <p:blipFill>
          <a:blip r:embed="rId3">
            <a:alphaModFix/>
          </a:blip>
          <a:stretch>
            <a:fillRect/>
          </a:stretch>
        </p:blipFill>
        <p:spPr>
          <a:xfrm>
            <a:off x="857875" y="1075575"/>
            <a:ext cx="7109166" cy="345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cxnSp>
        <p:nvCxnSpPr>
          <p:cNvPr id="636" name="Google Shape;636;p75"/>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37" name="Google Shape;637;p75"/>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38" name="Google Shape;638;p75"/>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Distribuciones.</a:t>
            </a:r>
            <a:endParaRPr sz="2400">
              <a:solidFill>
                <a:srgbClr val="181F2C"/>
              </a:solidFill>
              <a:latin typeface="Roboto Medium"/>
              <a:ea typeface="Roboto Medium"/>
              <a:cs typeface="Roboto Medium"/>
              <a:sym typeface="Roboto Medium"/>
            </a:endParaRPr>
          </a:p>
        </p:txBody>
      </p:sp>
      <p:pic>
        <p:nvPicPr>
          <p:cNvPr id="639" name="Google Shape;639;p75"/>
          <p:cNvPicPr preferRelativeResize="0"/>
          <p:nvPr/>
        </p:nvPicPr>
        <p:blipFill>
          <a:blip r:embed="rId3">
            <a:alphaModFix/>
          </a:blip>
          <a:stretch>
            <a:fillRect/>
          </a:stretch>
        </p:blipFill>
        <p:spPr>
          <a:xfrm>
            <a:off x="766125" y="1234662"/>
            <a:ext cx="7611750" cy="2101600"/>
          </a:xfrm>
          <a:prstGeom prst="rect">
            <a:avLst/>
          </a:prstGeom>
          <a:noFill/>
          <a:ln>
            <a:noFill/>
          </a:ln>
        </p:spPr>
      </p:pic>
      <p:pic>
        <p:nvPicPr>
          <p:cNvPr id="640" name="Google Shape;640;p75"/>
          <p:cNvPicPr preferRelativeResize="0"/>
          <p:nvPr/>
        </p:nvPicPr>
        <p:blipFill>
          <a:blip r:embed="rId4">
            <a:alphaModFix/>
          </a:blip>
          <a:stretch>
            <a:fillRect/>
          </a:stretch>
        </p:blipFill>
        <p:spPr>
          <a:xfrm>
            <a:off x="3246275" y="3336250"/>
            <a:ext cx="2225575" cy="1404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cxnSp>
        <p:nvCxnSpPr>
          <p:cNvPr id="645" name="Google Shape;645;p76"/>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46" name="Google Shape;646;p76"/>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47" name="Google Shape;647;p76"/>
          <p:cNvSpPr txBox="1"/>
          <p:nvPr/>
        </p:nvSpPr>
        <p:spPr>
          <a:xfrm>
            <a:off x="558275" y="597425"/>
            <a:ext cx="4013700" cy="36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 Cluster Local.</a:t>
            </a:r>
            <a:endParaRPr sz="2400">
              <a:solidFill>
                <a:srgbClr val="181F2C"/>
              </a:solidFill>
              <a:latin typeface="Roboto Medium"/>
              <a:ea typeface="Roboto Medium"/>
              <a:cs typeface="Roboto Medium"/>
              <a:sym typeface="Roboto Medium"/>
            </a:endParaRPr>
          </a:p>
        </p:txBody>
      </p:sp>
      <p:sp>
        <p:nvSpPr>
          <p:cNvPr id="648" name="Google Shape;648;p76"/>
          <p:cNvSpPr txBox="1"/>
          <p:nvPr/>
        </p:nvSpPr>
        <p:spPr>
          <a:xfrm>
            <a:off x="562450" y="1124875"/>
            <a:ext cx="7238400" cy="342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Docker -&gt; </a:t>
            </a:r>
            <a:r>
              <a:rPr lang="es" sz="1200" u="sng">
                <a:solidFill>
                  <a:schemeClr val="hlink"/>
                </a:solidFill>
                <a:hlinkClick r:id="rId3"/>
              </a:rPr>
              <a:t>https://hub.docker.com/r/apache/hadoop</a:t>
            </a:r>
            <a:endParaRPr sz="1200"/>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s"/>
              <a:t>Un solo nodo (Linux) -&gt; </a:t>
            </a:r>
            <a:endParaRPr/>
          </a:p>
          <a:p>
            <a:pPr indent="-298450" lvl="1" marL="914400" rtl="0" algn="l">
              <a:spcBef>
                <a:spcPts val="0"/>
              </a:spcBef>
              <a:spcAft>
                <a:spcPts val="0"/>
              </a:spcAft>
              <a:buSzPts val="1100"/>
              <a:buChar char="○"/>
            </a:pPr>
            <a:r>
              <a:rPr lang="es" sz="1100" u="sng">
                <a:solidFill>
                  <a:schemeClr val="hlink"/>
                </a:solidFill>
                <a:hlinkClick r:id="rId4"/>
              </a:rPr>
              <a:t>https://hadoop.apache.org/docs/stable/hadoop-project-dist/hadoop-common/SingleCluster.html</a:t>
            </a:r>
            <a:endParaRPr sz="11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Máquinas virtuales</a:t>
            </a:r>
            <a:endParaRPr/>
          </a:p>
          <a:p>
            <a:pPr indent="-317500" lvl="1" marL="914400" rtl="0" algn="l">
              <a:spcBef>
                <a:spcPts val="0"/>
              </a:spcBef>
              <a:spcAft>
                <a:spcPts val="0"/>
              </a:spcAft>
              <a:buSzPts val="1400"/>
              <a:buChar char="○"/>
            </a:pPr>
            <a:r>
              <a:rPr lang="es"/>
              <a:t>vagrant -&gt; </a:t>
            </a:r>
            <a:r>
              <a:rPr lang="es" sz="1200" u="sng">
                <a:solidFill>
                  <a:schemeClr val="hlink"/>
                </a:solidFill>
                <a:hlinkClick r:id="rId5"/>
              </a:rPr>
              <a:t>https://github.com/martinprobson/vagrant-hadoop-hive-spark</a:t>
            </a:r>
            <a:endParaRPr sz="1200"/>
          </a:p>
          <a:p>
            <a:pPr indent="-317500" lvl="1" marL="914400" rtl="0" algn="l">
              <a:spcBef>
                <a:spcPts val="0"/>
              </a:spcBef>
              <a:spcAft>
                <a:spcPts val="0"/>
              </a:spcAft>
              <a:buSzPts val="1400"/>
              <a:buChar char="○"/>
            </a:pPr>
            <a:r>
              <a:rPr lang="es"/>
              <a:t>vmware-&gt; </a:t>
            </a:r>
            <a:r>
              <a:rPr lang="es" sz="1200" u="sng">
                <a:solidFill>
                  <a:schemeClr val="hlink"/>
                </a:solidFill>
                <a:hlinkClick r:id="rId6"/>
              </a:rPr>
              <a:t>https://marketplace.cloud.vmware.com/vsx/solutions/hadoop-3-1-0-multi-node-cluster</a:t>
            </a:r>
            <a:endParaRPr sz="1200"/>
          </a:p>
          <a:p>
            <a:pPr indent="0" lvl="0" marL="91440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7"/>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Hadoop MapReduce requiere conocimientos de Java</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Puede que estés más familiarizado con otros lenguajes de programación</a:t>
            </a:r>
            <a:endParaRPr sz="10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Es posible que ya se disponga de código para análisis de datos desarrollado en otros lenguajes</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Incluso programas (ejecutables)</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Lo ideal sería poder usarlos directamente o con mínimos cambios</a:t>
            </a:r>
            <a:endParaRPr sz="10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654" name="Google Shape;654;p77"/>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55" name="Google Shape;655;p77"/>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56" name="Google Shape;656;p77"/>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 Motivación</a:t>
            </a:r>
            <a:endParaRPr sz="2400">
              <a:solidFill>
                <a:srgbClr val="181F2C"/>
              </a:solidFill>
              <a:latin typeface="Roboto Medium"/>
              <a:ea typeface="Roboto Medium"/>
              <a:cs typeface="Roboto Medium"/>
              <a:sym typeface="Roboto Medium"/>
            </a:endParaRPr>
          </a:p>
        </p:txBody>
      </p:sp>
      <p:pic>
        <p:nvPicPr>
          <p:cNvPr descr="Hadoop y su ecosistema. - IABD" id="657" name="Google Shape;657;p77"/>
          <p:cNvPicPr preferRelativeResize="0"/>
          <p:nvPr/>
        </p:nvPicPr>
        <p:blipFill>
          <a:blip r:embed="rId3">
            <a:alphaModFix/>
          </a:blip>
          <a:stretch>
            <a:fillRect/>
          </a:stretch>
        </p:blipFill>
        <p:spPr>
          <a:xfrm>
            <a:off x="6424000" y="1170125"/>
            <a:ext cx="1933575" cy="2371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8"/>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Es una utilidad disponible con la distribución Hadoop</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b="1" i="1" lang="es" sz="1000">
                <a:solidFill>
                  <a:srgbClr val="585858"/>
                </a:solidFill>
                <a:latin typeface="Roboto"/>
                <a:ea typeface="Roboto"/>
                <a:cs typeface="Roboto"/>
                <a:sym typeface="Roboto"/>
              </a:rPr>
              <a:t>Cómo usar Hadoop con otros lenguajes</a:t>
            </a:r>
            <a:endParaRPr b="1" i="1"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Permite crear y ejecutar trabajos Map/Reduce con cualquier ejecutable o script como mapper y/o reducer</a:t>
            </a:r>
            <a:endParaRPr sz="10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663" name="Google Shape;663;p78"/>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64" name="Google Shape;664;p78"/>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65" name="Google Shape;665;p78"/>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a:t>
            </a:r>
            <a:endParaRPr sz="2400">
              <a:solidFill>
                <a:srgbClr val="181F2C"/>
              </a:solidFill>
              <a:latin typeface="Roboto Medium"/>
              <a:ea typeface="Roboto Medium"/>
              <a:cs typeface="Roboto Medium"/>
              <a:sym typeface="Roboto Medium"/>
            </a:endParaRPr>
          </a:p>
        </p:txBody>
      </p:sp>
      <p:pic>
        <p:nvPicPr>
          <p:cNvPr descr="Hadoop y su ecosistema. - IABD" id="666" name="Google Shape;666;p78"/>
          <p:cNvPicPr preferRelativeResize="0"/>
          <p:nvPr/>
        </p:nvPicPr>
        <p:blipFill>
          <a:blip r:embed="rId3">
            <a:alphaModFix/>
          </a:blip>
          <a:stretch>
            <a:fillRect/>
          </a:stretch>
        </p:blipFill>
        <p:spPr>
          <a:xfrm>
            <a:off x="6641225" y="1170125"/>
            <a:ext cx="1933575" cy="2371725"/>
          </a:xfrm>
          <a:prstGeom prst="rect">
            <a:avLst/>
          </a:prstGeom>
          <a:noFill/>
          <a:ln>
            <a:noFill/>
          </a:ln>
        </p:spPr>
      </p:pic>
      <p:pic>
        <p:nvPicPr>
          <p:cNvPr id="667" name="Google Shape;667;p78"/>
          <p:cNvPicPr preferRelativeResize="0"/>
          <p:nvPr/>
        </p:nvPicPr>
        <p:blipFill>
          <a:blip r:embed="rId4">
            <a:alphaModFix/>
          </a:blip>
          <a:stretch>
            <a:fillRect/>
          </a:stretch>
        </p:blipFill>
        <p:spPr>
          <a:xfrm>
            <a:off x="1279163" y="2390775"/>
            <a:ext cx="4733925" cy="1047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9"/>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En el ejemplo anterior el mapper y el reducer son ejecutables</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Pero pueden ser clases de Java, scripts de Python, etc.</a:t>
            </a:r>
            <a:endParaRPr sz="1000">
              <a:solidFill>
                <a:srgbClr val="585858"/>
              </a:solidFill>
              <a:latin typeface="Roboto"/>
              <a:ea typeface="Roboto"/>
              <a:cs typeface="Roboto"/>
              <a:sym typeface="Roboto"/>
            </a:endParaRPr>
          </a:p>
          <a:p>
            <a:pPr indent="-292100" lvl="1" marL="9144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Obtienen los datos de la entrada stdin (línea a línea) y envían los datos de salida a través de stdout</a:t>
            </a:r>
            <a:endParaRPr sz="10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1000">
              <a:solidFill>
                <a:srgbClr val="585858"/>
              </a:solidFill>
              <a:latin typeface="Roboto"/>
              <a:ea typeface="Roboto"/>
              <a:cs typeface="Roboto"/>
              <a:sym typeface="Roboto"/>
            </a:endParaRPr>
          </a:p>
          <a:p>
            <a:pPr indent="-292100" lvl="0" marL="457200" rtl="0" algn="l">
              <a:lnSpc>
                <a:spcPct val="150000"/>
              </a:lnSpc>
              <a:spcBef>
                <a:spcPts val="0"/>
              </a:spcBef>
              <a:spcAft>
                <a:spcPts val="0"/>
              </a:spcAft>
              <a:buClr>
                <a:srgbClr val="585858"/>
              </a:buClr>
              <a:buSzPts val="1000"/>
              <a:buFont typeface="Roboto"/>
              <a:buChar char="●"/>
            </a:pPr>
            <a:r>
              <a:rPr lang="es" sz="1000">
                <a:solidFill>
                  <a:srgbClr val="585858"/>
                </a:solidFill>
                <a:latin typeface="Roboto"/>
                <a:ea typeface="Roboto"/>
                <a:cs typeface="Roboto"/>
                <a:sym typeface="Roboto"/>
              </a:rPr>
              <a:t>Hadoop Streaming crea una trabajo MapReduce, lo envía al clúster, y muestra el progreso hasta que terminar el trabajo</a:t>
            </a:r>
            <a:endParaRPr sz="10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673" name="Google Shape;673;p79"/>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74" name="Google Shape;674;p79"/>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75" name="Google Shape;675;p79"/>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 Motivación</a:t>
            </a:r>
            <a:endParaRPr sz="2400">
              <a:solidFill>
                <a:srgbClr val="181F2C"/>
              </a:solidFill>
              <a:latin typeface="Roboto Medium"/>
              <a:ea typeface="Roboto Medium"/>
              <a:cs typeface="Roboto Medium"/>
              <a:sym typeface="Roboto Medium"/>
            </a:endParaRPr>
          </a:p>
        </p:txBody>
      </p:sp>
      <p:pic>
        <p:nvPicPr>
          <p:cNvPr descr="Hadoop y su ecosistema. - IABD" id="676" name="Google Shape;676;p79"/>
          <p:cNvPicPr preferRelativeResize="0"/>
          <p:nvPr/>
        </p:nvPicPr>
        <p:blipFill>
          <a:blip r:embed="rId3">
            <a:alphaModFix/>
          </a:blip>
          <a:stretch>
            <a:fillRect/>
          </a:stretch>
        </p:blipFill>
        <p:spPr>
          <a:xfrm>
            <a:off x="6641225" y="1170125"/>
            <a:ext cx="1933575" cy="23717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0"/>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protocolo de comunicación de Hadoop Streaming es el siguiente:</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ejecutable, script, etc. pasado al mapper se ejecuta como un </a:t>
            </a:r>
            <a:r>
              <a:rPr lang="es" sz="900" u="sng">
                <a:solidFill>
                  <a:srgbClr val="585858"/>
                </a:solidFill>
                <a:latin typeface="Roboto"/>
                <a:ea typeface="Roboto"/>
                <a:cs typeface="Roboto"/>
                <a:sym typeface="Roboto"/>
              </a:rPr>
              <a:t>proceso independiente </a:t>
            </a:r>
            <a:r>
              <a:rPr lang="es" sz="900">
                <a:solidFill>
                  <a:srgbClr val="585858"/>
                </a:solidFill>
                <a:latin typeface="Roboto"/>
                <a:ea typeface="Roboto"/>
                <a:cs typeface="Roboto"/>
                <a:sym typeface="Roboto"/>
              </a:rPr>
              <a:t>cuando se inicializa el mapper. Entonces la tarea mapper convierte su entrada en líneas y alimenta la entrada stdin del proceso. Al mismo tiempo, el mapper recibe las líneas de salida stdout del proceso y convierte cada línea en pares clave/valor, que se convierten en la salida del mapper</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ejecutable, script, etc. pasado como reducer se ejecuta como un proceso independiente cuando se inicializa el reducer. Entonces la tarea reducer convierte sus pares clave/valor en líneas y las pasa a la entrada stdin del proceso. Mientras tanto el reducer recibe las línea de la salida stdout del proceso, convierte cada línea en pares clave/valor, que se convierten en la salida del reducer</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Por defecto, se usa el tabulador para separar la clave y el valor</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El prefijo de cada línea hasta el primer “tabulador” es la clave y el resto el valor</a:t>
            </a:r>
            <a:endParaRPr sz="900">
              <a:solidFill>
                <a:srgbClr val="585858"/>
              </a:solidFill>
              <a:latin typeface="Roboto"/>
              <a:ea typeface="Roboto"/>
              <a:cs typeface="Roboto"/>
              <a:sym typeface="Roboto"/>
            </a:endParaRPr>
          </a:p>
          <a:p>
            <a:pPr indent="-285750" lvl="2" marL="13716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Es configurable</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682" name="Google Shape;682;p80"/>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83" name="Google Shape;683;p80"/>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84" name="Google Shape;684;p80"/>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 Motivación</a:t>
            </a:r>
            <a:endParaRPr sz="2400">
              <a:solidFill>
                <a:srgbClr val="181F2C"/>
              </a:solidFill>
              <a:latin typeface="Roboto Medium"/>
              <a:ea typeface="Roboto Medium"/>
              <a:cs typeface="Roboto Medium"/>
              <a:sym typeface="Roboto Medium"/>
            </a:endParaRPr>
          </a:p>
        </p:txBody>
      </p:sp>
      <p:pic>
        <p:nvPicPr>
          <p:cNvPr descr="Hadoop y su ecosistema. - IABD" id="685" name="Google Shape;685;p80"/>
          <p:cNvPicPr preferRelativeResize="0"/>
          <p:nvPr/>
        </p:nvPicPr>
        <p:blipFill>
          <a:blip r:embed="rId3">
            <a:alphaModFix/>
          </a:blip>
          <a:stretch>
            <a:fillRect/>
          </a:stretch>
        </p:blipFill>
        <p:spPr>
          <a:xfrm>
            <a:off x="6641225" y="1170125"/>
            <a:ext cx="1933575" cy="2371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1"/>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Hadoop Streaming soporta opciones propias y genéricas de Hadoop.</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Uso:</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HADOOP_HOME/bin/hadoop jar hadoop-streaming.jar [options]</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La sintaxis del comando general es la siguiente:</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$HADOOP_HOME/bin/hadoop command [genericOptions] [streamingOptions]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691" name="Google Shape;691;p81"/>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692" name="Google Shape;692;p81"/>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693" name="Google Shape;693;p81"/>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 Motivación</a:t>
            </a:r>
            <a:endParaRPr sz="2400">
              <a:solidFill>
                <a:srgbClr val="181F2C"/>
              </a:solidFill>
              <a:latin typeface="Roboto Medium"/>
              <a:ea typeface="Roboto Medium"/>
              <a:cs typeface="Roboto Medium"/>
              <a:sym typeface="Roboto Medium"/>
            </a:endParaRPr>
          </a:p>
        </p:txBody>
      </p:sp>
      <p:pic>
        <p:nvPicPr>
          <p:cNvPr descr="Hadoop y su ecosistema. - IABD" id="694" name="Google Shape;694;p81"/>
          <p:cNvPicPr preferRelativeResize="0"/>
          <p:nvPr/>
        </p:nvPicPr>
        <p:blipFill>
          <a:blip r:embed="rId3">
            <a:alphaModFix/>
          </a:blip>
          <a:stretch>
            <a:fillRect/>
          </a:stretch>
        </p:blipFill>
        <p:spPr>
          <a:xfrm>
            <a:off x="6641225" y="1170125"/>
            <a:ext cx="1933575" cy="23717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cxnSp>
        <p:nvCxnSpPr>
          <p:cNvPr id="699" name="Google Shape;699;p82"/>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700" name="Google Shape;700;p82"/>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701" name="Google Shape;701;p82"/>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 Motivación</a:t>
            </a:r>
            <a:endParaRPr sz="2400">
              <a:solidFill>
                <a:srgbClr val="181F2C"/>
              </a:solidFill>
              <a:latin typeface="Roboto Medium"/>
              <a:ea typeface="Roboto Medium"/>
              <a:cs typeface="Roboto Medium"/>
              <a:sym typeface="Roboto Medium"/>
            </a:endParaRPr>
          </a:p>
        </p:txBody>
      </p:sp>
      <p:pic>
        <p:nvPicPr>
          <p:cNvPr descr="Hadoop y su ecosistema. - IABD" id="702" name="Google Shape;702;p82"/>
          <p:cNvPicPr preferRelativeResize="0"/>
          <p:nvPr/>
        </p:nvPicPr>
        <p:blipFill>
          <a:blip r:embed="rId3">
            <a:alphaModFix/>
          </a:blip>
          <a:stretch>
            <a:fillRect/>
          </a:stretch>
        </p:blipFill>
        <p:spPr>
          <a:xfrm>
            <a:off x="6641225" y="1170125"/>
            <a:ext cx="1933575" cy="2371725"/>
          </a:xfrm>
          <a:prstGeom prst="rect">
            <a:avLst/>
          </a:prstGeom>
          <a:noFill/>
          <a:ln>
            <a:noFill/>
          </a:ln>
        </p:spPr>
      </p:pic>
      <p:pic>
        <p:nvPicPr>
          <p:cNvPr id="703" name="Google Shape;703;p82"/>
          <p:cNvPicPr preferRelativeResize="0"/>
          <p:nvPr/>
        </p:nvPicPr>
        <p:blipFill>
          <a:blip r:embed="rId4">
            <a:alphaModFix/>
          </a:blip>
          <a:stretch>
            <a:fillRect/>
          </a:stretch>
        </p:blipFill>
        <p:spPr>
          <a:xfrm>
            <a:off x="982988" y="1123950"/>
            <a:ext cx="4848225" cy="289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cxnSp>
        <p:nvCxnSpPr>
          <p:cNvPr id="72" name="Google Shape;72;p11"/>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73" name="Google Shape;73;p11"/>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74" name="Google Shape;74;p11"/>
          <p:cNvSpPr txBox="1"/>
          <p:nvPr/>
        </p:nvSpPr>
        <p:spPr>
          <a:xfrm>
            <a:off x="558275" y="597425"/>
            <a:ext cx="40137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Big Data .</a:t>
            </a:r>
            <a:endParaRPr sz="2400">
              <a:solidFill>
                <a:srgbClr val="181F2C"/>
              </a:solidFill>
              <a:latin typeface="Roboto Medium"/>
              <a:ea typeface="Roboto Medium"/>
              <a:cs typeface="Roboto Medium"/>
              <a:sym typeface="Roboto Medium"/>
            </a:endParaRPr>
          </a:p>
        </p:txBody>
      </p:sp>
      <p:pic>
        <p:nvPicPr>
          <p:cNvPr descr="Interdependency of Artificial intelligence (AI), Machine Learning (ML),...  | Download Scientific Diagram" id="75" name="Google Shape;75;p11"/>
          <p:cNvPicPr preferRelativeResize="0"/>
          <p:nvPr/>
        </p:nvPicPr>
        <p:blipFill>
          <a:blip r:embed="rId3">
            <a:alphaModFix/>
          </a:blip>
          <a:stretch>
            <a:fillRect/>
          </a:stretch>
        </p:blipFill>
        <p:spPr>
          <a:xfrm>
            <a:off x="210325" y="1699625"/>
            <a:ext cx="2471900" cy="2015250"/>
          </a:xfrm>
          <a:prstGeom prst="rect">
            <a:avLst/>
          </a:prstGeom>
          <a:noFill/>
          <a:ln>
            <a:noFill/>
          </a:ln>
        </p:spPr>
      </p:pic>
      <p:pic>
        <p:nvPicPr>
          <p:cNvPr id="76" name="Google Shape;76;p11"/>
          <p:cNvPicPr preferRelativeResize="0"/>
          <p:nvPr/>
        </p:nvPicPr>
        <p:blipFill>
          <a:blip r:embed="rId4">
            <a:alphaModFix/>
          </a:blip>
          <a:stretch>
            <a:fillRect/>
          </a:stretch>
        </p:blipFill>
        <p:spPr>
          <a:xfrm>
            <a:off x="2823724" y="1113075"/>
            <a:ext cx="6241600" cy="3188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3"/>
          <p:cNvSpPr txBox="1"/>
          <p:nvPr>
            <p:ph idx="1" type="body"/>
          </p:nvPr>
        </p:nvSpPr>
        <p:spPr>
          <a:xfrm>
            <a:off x="558275" y="1094500"/>
            <a:ext cx="56511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Clase Java</a:t>
            </a:r>
            <a:r>
              <a:rPr lang="es" sz="900">
                <a:solidFill>
                  <a:srgbClr val="585858"/>
                </a:solidFill>
                <a:latin typeface="Roboto"/>
                <a:ea typeface="Roboto"/>
                <a:cs typeface="Roboto"/>
                <a:sym typeface="Roboto"/>
              </a:rPr>
              <a:t> como mapper/reducer</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$HADOOP_HOME/bin/hadoop jar $HADOOP_HOME/hadoop-streaming.jar -input myInputDirs \-output myOutputDir -mapper org.apache.hadoop.mapred.lib.IdentityMapper \-reducer /bin/wc</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Script de Python</a:t>
            </a:r>
            <a:endParaRPr b="1"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$HADOOP_HOME/bin/hadoop jar $HADOOP_HOME/hadoop-streaming.jar -input myInputDirs \-output myOutputDir -mapper myPythonScript.py -reducer /bin/wc \-file myPythonScript.py</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Ficheros adicionales</a:t>
            </a:r>
            <a:endParaRPr b="1"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$HADOOP_HOME/bin/hadoop jar $HADOOP_HOME/hadoop-streaming.jar -input myInputDirs \-output myOutputDir -mapper myPythonScript.py -reducer /bin/wc \-file myPythonScript.py -file myDictionary.txt</a:t>
            </a:r>
            <a:endParaRPr sz="900">
              <a:solidFill>
                <a:srgbClr val="585858"/>
              </a:solidFill>
              <a:latin typeface="Roboto"/>
              <a:ea typeface="Roboto"/>
              <a:cs typeface="Roboto"/>
              <a:sym typeface="Roboto"/>
            </a:endParaRPr>
          </a:p>
          <a:p>
            <a:pPr indent="0" lvl="0" marL="9144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b="1" lang="es" sz="900">
                <a:solidFill>
                  <a:srgbClr val="585858"/>
                </a:solidFill>
                <a:latin typeface="Roboto"/>
                <a:ea typeface="Roboto"/>
                <a:cs typeface="Roboto"/>
                <a:sym typeface="Roboto"/>
              </a:rPr>
              <a:t>NOTA</a:t>
            </a:r>
            <a:r>
              <a:rPr lang="es" sz="900">
                <a:solidFill>
                  <a:srgbClr val="585858"/>
                </a:solidFill>
                <a:latin typeface="Roboto"/>
                <a:ea typeface="Roboto"/>
                <a:cs typeface="Roboto"/>
                <a:sym typeface="Roboto"/>
              </a:rPr>
              <a:t>: Si el ejecutable/script no existe en todos los nodos se debe usar –file para empaquetarlo y distribuirlo</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709" name="Google Shape;709;p83"/>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710" name="Google Shape;710;p83"/>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711" name="Google Shape;711;p83"/>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 Ejemplos</a:t>
            </a:r>
            <a:endParaRPr sz="2400">
              <a:solidFill>
                <a:srgbClr val="181F2C"/>
              </a:solidFill>
              <a:latin typeface="Roboto Medium"/>
              <a:ea typeface="Roboto Medium"/>
              <a:cs typeface="Roboto Medium"/>
              <a:sym typeface="Roboto Medium"/>
            </a:endParaRPr>
          </a:p>
        </p:txBody>
      </p:sp>
      <p:pic>
        <p:nvPicPr>
          <p:cNvPr descr="Hadoop y su ecosistema. - IABD" id="712" name="Google Shape;712;p83"/>
          <p:cNvPicPr preferRelativeResize="0"/>
          <p:nvPr/>
        </p:nvPicPr>
        <p:blipFill>
          <a:blip r:embed="rId3">
            <a:alphaModFix/>
          </a:blip>
          <a:stretch>
            <a:fillRect/>
          </a:stretch>
        </p:blipFill>
        <p:spPr>
          <a:xfrm>
            <a:off x="6641225" y="1170125"/>
            <a:ext cx="1933575" cy="2371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4"/>
          <p:cNvSpPr txBox="1"/>
          <p:nvPr>
            <p:ph idx="1" type="body"/>
          </p:nvPr>
        </p:nvSpPr>
        <p:spPr>
          <a:xfrm>
            <a:off x="558275" y="1094500"/>
            <a:ext cx="5992800" cy="3190500"/>
          </a:xfrm>
          <a:prstGeom prst="rect">
            <a:avLst/>
          </a:prstGeom>
          <a:noFill/>
          <a:ln>
            <a:noFill/>
          </a:ln>
        </p:spPr>
        <p:txBody>
          <a:bodyPr anchorCtr="0" anchor="t" bIns="0" lIns="0" spcFirstLastPara="1" rIns="0" wrap="square" tIns="0">
            <a:noAutofit/>
          </a:bodyPr>
          <a:lstStyle/>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Es posible utilizar Hadoop sin saber Java</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Otros lenguajes</a:t>
            </a:r>
            <a:endParaRPr sz="900">
              <a:solidFill>
                <a:srgbClr val="585858"/>
              </a:solidFill>
              <a:latin typeface="Roboto"/>
              <a:ea typeface="Roboto"/>
              <a:cs typeface="Roboto"/>
              <a:sym typeface="Roboto"/>
            </a:endParaRPr>
          </a:p>
          <a:p>
            <a:pPr indent="-285750" lvl="1" marL="9144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Reutilizar código / aplicaciones</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285750" lvl="0" marL="457200" rtl="0" algn="l">
              <a:lnSpc>
                <a:spcPct val="150000"/>
              </a:lnSpc>
              <a:spcBef>
                <a:spcPts val="0"/>
              </a:spcBef>
              <a:spcAft>
                <a:spcPts val="0"/>
              </a:spcAft>
              <a:buClr>
                <a:srgbClr val="585858"/>
              </a:buClr>
              <a:buSzPts val="900"/>
              <a:buFont typeface="Roboto"/>
              <a:buChar char="●"/>
            </a:pPr>
            <a:r>
              <a:rPr lang="es" sz="900">
                <a:solidFill>
                  <a:srgbClr val="585858"/>
                </a:solidFill>
                <a:latin typeface="Roboto"/>
                <a:ea typeface="Roboto"/>
                <a:cs typeface="Roboto"/>
                <a:sym typeface="Roboto"/>
              </a:rPr>
              <a:t>Existen utilidades tanto en la distribución de Hadoop (Hadoop Streaming) como en otras herramientas del ecosistema (Hive)</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b="1"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rtl="0" algn="l">
              <a:lnSpc>
                <a:spcPct val="150000"/>
              </a:lnSpc>
              <a:spcBef>
                <a:spcPts val="0"/>
              </a:spcBef>
              <a:spcAft>
                <a:spcPts val="0"/>
              </a:spcAft>
              <a:buNone/>
            </a:pPr>
            <a:r>
              <a:t/>
            </a:r>
            <a:endParaRPr sz="900">
              <a:solidFill>
                <a:srgbClr val="585858"/>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sz="900">
              <a:solidFill>
                <a:srgbClr val="585858"/>
              </a:solidFill>
              <a:latin typeface="Roboto"/>
              <a:ea typeface="Roboto"/>
              <a:cs typeface="Roboto"/>
              <a:sym typeface="Roboto"/>
            </a:endParaRPr>
          </a:p>
        </p:txBody>
      </p:sp>
      <p:cxnSp>
        <p:nvCxnSpPr>
          <p:cNvPr id="718" name="Google Shape;718;p84"/>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719" name="Google Shape;719;p84"/>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720" name="Google Shape;720;p84"/>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a:t>
            </a:r>
            <a:endParaRPr sz="2400">
              <a:solidFill>
                <a:srgbClr val="181F2C"/>
              </a:solidFill>
              <a:latin typeface="Roboto Medium"/>
              <a:ea typeface="Roboto Medium"/>
              <a:cs typeface="Roboto Medium"/>
              <a:sym typeface="Roboto Medium"/>
            </a:endParaRPr>
          </a:p>
        </p:txBody>
      </p:sp>
      <p:pic>
        <p:nvPicPr>
          <p:cNvPr descr="Hadoop y su ecosistema. - IABD" id="721" name="Google Shape;721;p84"/>
          <p:cNvPicPr preferRelativeResize="0"/>
          <p:nvPr/>
        </p:nvPicPr>
        <p:blipFill>
          <a:blip r:embed="rId3">
            <a:alphaModFix/>
          </a:blip>
          <a:stretch>
            <a:fillRect/>
          </a:stretch>
        </p:blipFill>
        <p:spPr>
          <a:xfrm>
            <a:off x="6641225" y="1170125"/>
            <a:ext cx="1933575" cy="23717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cxnSp>
        <p:nvCxnSpPr>
          <p:cNvPr id="726" name="Google Shape;726;p85"/>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727" name="Google Shape;727;p85"/>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728" name="Google Shape;728;p85"/>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 Ejemplos</a:t>
            </a:r>
            <a:endParaRPr sz="2400">
              <a:solidFill>
                <a:srgbClr val="181F2C"/>
              </a:solidFill>
              <a:latin typeface="Roboto Medium"/>
              <a:ea typeface="Roboto Medium"/>
              <a:cs typeface="Roboto Medium"/>
              <a:sym typeface="Roboto Medium"/>
            </a:endParaRPr>
          </a:p>
        </p:txBody>
      </p:sp>
      <p:pic>
        <p:nvPicPr>
          <p:cNvPr id="729" name="Google Shape;729;p85"/>
          <p:cNvPicPr preferRelativeResize="0"/>
          <p:nvPr/>
        </p:nvPicPr>
        <p:blipFill>
          <a:blip r:embed="rId3">
            <a:alphaModFix/>
          </a:blip>
          <a:stretch>
            <a:fillRect/>
          </a:stretch>
        </p:blipFill>
        <p:spPr>
          <a:xfrm>
            <a:off x="558263" y="1027525"/>
            <a:ext cx="3419475" cy="2362200"/>
          </a:xfrm>
          <a:prstGeom prst="rect">
            <a:avLst/>
          </a:prstGeom>
          <a:noFill/>
          <a:ln>
            <a:noFill/>
          </a:ln>
        </p:spPr>
      </p:pic>
      <p:pic>
        <p:nvPicPr>
          <p:cNvPr id="730" name="Google Shape;730;p85"/>
          <p:cNvPicPr preferRelativeResize="0"/>
          <p:nvPr/>
        </p:nvPicPr>
        <p:blipFill>
          <a:blip r:embed="rId4">
            <a:alphaModFix/>
          </a:blip>
          <a:stretch>
            <a:fillRect/>
          </a:stretch>
        </p:blipFill>
        <p:spPr>
          <a:xfrm>
            <a:off x="5103413" y="2237975"/>
            <a:ext cx="3848100" cy="2476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cxnSp>
        <p:nvCxnSpPr>
          <p:cNvPr id="735" name="Google Shape;735;p86"/>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736" name="Google Shape;736;p86"/>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737" name="Google Shape;737;p86"/>
          <p:cNvSpPr txBox="1"/>
          <p:nvPr/>
        </p:nvSpPr>
        <p:spPr>
          <a:xfrm>
            <a:off x="558275" y="597425"/>
            <a:ext cx="51030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 Ejemplo Local</a:t>
            </a:r>
            <a:endParaRPr sz="2400">
              <a:solidFill>
                <a:srgbClr val="181F2C"/>
              </a:solidFill>
              <a:latin typeface="Roboto Medium"/>
              <a:ea typeface="Roboto Medium"/>
              <a:cs typeface="Roboto Medium"/>
              <a:sym typeface="Roboto Medium"/>
            </a:endParaRPr>
          </a:p>
        </p:txBody>
      </p:sp>
      <p:pic>
        <p:nvPicPr>
          <p:cNvPr id="738" name="Google Shape;738;p86"/>
          <p:cNvPicPr preferRelativeResize="0"/>
          <p:nvPr/>
        </p:nvPicPr>
        <p:blipFill>
          <a:blip r:embed="rId3">
            <a:alphaModFix/>
          </a:blip>
          <a:stretch>
            <a:fillRect/>
          </a:stretch>
        </p:blipFill>
        <p:spPr>
          <a:xfrm>
            <a:off x="1347775" y="1120400"/>
            <a:ext cx="6448425" cy="2228850"/>
          </a:xfrm>
          <a:prstGeom prst="rect">
            <a:avLst/>
          </a:prstGeom>
          <a:noFill/>
          <a:ln>
            <a:noFill/>
          </a:ln>
        </p:spPr>
      </p:pic>
      <p:pic>
        <p:nvPicPr>
          <p:cNvPr id="739" name="Google Shape;739;p86"/>
          <p:cNvPicPr preferRelativeResize="0"/>
          <p:nvPr/>
        </p:nvPicPr>
        <p:blipFill>
          <a:blip r:embed="rId4">
            <a:alphaModFix/>
          </a:blip>
          <a:stretch>
            <a:fillRect/>
          </a:stretch>
        </p:blipFill>
        <p:spPr>
          <a:xfrm>
            <a:off x="1768525" y="3492125"/>
            <a:ext cx="5102957" cy="11525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cxnSp>
        <p:nvCxnSpPr>
          <p:cNvPr id="744" name="Google Shape;744;p87"/>
          <p:cNvCxnSpPr/>
          <p:nvPr/>
        </p:nvCxnSpPr>
        <p:spPr>
          <a:xfrm>
            <a:off x="210321" y="304187"/>
            <a:ext cx="260700" cy="0"/>
          </a:xfrm>
          <a:prstGeom prst="straightConnector1">
            <a:avLst/>
          </a:prstGeom>
          <a:noFill/>
          <a:ln cap="flat" cmpd="sng" w="9525">
            <a:solidFill>
              <a:srgbClr val="181F2C"/>
            </a:solidFill>
            <a:prstDash val="solid"/>
            <a:round/>
            <a:headEnd len="med" w="med" type="none"/>
            <a:tailEnd len="med" w="med" type="none"/>
          </a:ln>
        </p:spPr>
      </p:cxnSp>
      <p:sp>
        <p:nvSpPr>
          <p:cNvPr id="745" name="Google Shape;745;p87"/>
          <p:cNvSpPr txBox="1"/>
          <p:nvPr/>
        </p:nvSpPr>
        <p:spPr>
          <a:xfrm>
            <a:off x="558274" y="249400"/>
            <a:ext cx="720900" cy="1533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s" sz="600">
                <a:solidFill>
                  <a:srgbClr val="181F2C"/>
                </a:solidFill>
                <a:latin typeface="Roboto"/>
                <a:ea typeface="Roboto"/>
                <a:cs typeface="Roboto"/>
                <a:sym typeface="Roboto"/>
              </a:rPr>
              <a:t>01 Título sección.</a:t>
            </a:r>
            <a:endParaRPr sz="600">
              <a:solidFill>
                <a:srgbClr val="181F2C"/>
              </a:solidFill>
              <a:latin typeface="Roboto"/>
              <a:ea typeface="Roboto"/>
              <a:cs typeface="Roboto"/>
              <a:sym typeface="Roboto"/>
            </a:endParaRPr>
          </a:p>
        </p:txBody>
      </p:sp>
      <p:sp>
        <p:nvSpPr>
          <p:cNvPr id="746" name="Google Shape;746;p87"/>
          <p:cNvSpPr txBox="1"/>
          <p:nvPr/>
        </p:nvSpPr>
        <p:spPr>
          <a:xfrm>
            <a:off x="558275" y="597425"/>
            <a:ext cx="4701600" cy="38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solidFill>
                  <a:srgbClr val="181F2C"/>
                </a:solidFill>
                <a:latin typeface="Roboto Medium"/>
                <a:ea typeface="Roboto Medium"/>
                <a:cs typeface="Roboto Medium"/>
                <a:sym typeface="Roboto Medium"/>
              </a:rPr>
              <a:t>Hadoop Streaming - Ejemplos</a:t>
            </a:r>
            <a:endParaRPr sz="2400">
              <a:solidFill>
                <a:srgbClr val="181F2C"/>
              </a:solidFill>
              <a:latin typeface="Roboto Medium"/>
              <a:ea typeface="Roboto Medium"/>
              <a:cs typeface="Roboto Medium"/>
              <a:sym typeface="Roboto Medium"/>
            </a:endParaRPr>
          </a:p>
        </p:txBody>
      </p:sp>
      <p:pic>
        <p:nvPicPr>
          <p:cNvPr id="747" name="Google Shape;747;p87"/>
          <p:cNvPicPr preferRelativeResize="0"/>
          <p:nvPr/>
        </p:nvPicPr>
        <p:blipFill>
          <a:blip r:embed="rId3">
            <a:alphaModFix/>
          </a:blip>
          <a:stretch>
            <a:fillRect/>
          </a:stretch>
        </p:blipFill>
        <p:spPr>
          <a:xfrm>
            <a:off x="1643063" y="1662100"/>
            <a:ext cx="5857875" cy="142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543"/>
        </a:solidFill>
      </p:bgPr>
    </p:bg>
    <p:spTree>
      <p:nvGrpSpPr>
        <p:cNvPr id="80" name="Shape 80"/>
        <p:cNvGrpSpPr/>
        <p:nvPr/>
      </p:nvGrpSpPr>
      <p:grpSpPr>
        <a:xfrm>
          <a:off x="0" y="0"/>
          <a:ext cx="0" cy="0"/>
          <a:chOff x="0" y="0"/>
          <a:chExt cx="0" cy="0"/>
        </a:xfrm>
      </p:grpSpPr>
      <p:sp>
        <p:nvSpPr>
          <p:cNvPr id="81" name="Google Shape;81;p12"/>
          <p:cNvSpPr txBox="1"/>
          <p:nvPr/>
        </p:nvSpPr>
        <p:spPr>
          <a:xfrm>
            <a:off x="1146256" y="2768875"/>
            <a:ext cx="7503300" cy="4194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s" sz="4000">
                <a:solidFill>
                  <a:srgbClr val="FFFFFF"/>
                </a:solidFill>
                <a:latin typeface="Roboto Medium"/>
                <a:ea typeface="Roboto Medium"/>
                <a:cs typeface="Roboto Medium"/>
                <a:sym typeface="Roboto Medium"/>
              </a:rPr>
              <a:t>Gobierno del dato</a:t>
            </a:r>
            <a:r>
              <a:rPr lang="es" sz="4000">
                <a:solidFill>
                  <a:srgbClr val="FFFFFF"/>
                </a:solidFill>
                <a:latin typeface="Roboto Medium"/>
                <a:ea typeface="Roboto Medium"/>
                <a:cs typeface="Roboto Medium"/>
                <a:sym typeface="Roboto Medium"/>
              </a:rPr>
              <a:t>.</a:t>
            </a:r>
            <a:endParaRPr sz="4000">
              <a:solidFill>
                <a:srgbClr val="FF5109"/>
              </a:solidFill>
              <a:latin typeface="Roboto Medium"/>
              <a:ea typeface="Roboto Medium"/>
              <a:cs typeface="Roboto Medium"/>
              <a:sym typeface="Roboto Medium"/>
            </a:endParaRPr>
          </a:p>
        </p:txBody>
      </p:sp>
      <p:sp>
        <p:nvSpPr>
          <p:cNvPr id="82" name="Google Shape;82;p12"/>
          <p:cNvSpPr txBox="1"/>
          <p:nvPr>
            <p:ph type="title"/>
          </p:nvPr>
        </p:nvSpPr>
        <p:spPr>
          <a:xfrm>
            <a:off x="1146250" y="491650"/>
            <a:ext cx="7503300" cy="88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9600">
                <a:solidFill>
                  <a:srgbClr val="FB7876"/>
                </a:solidFill>
                <a:latin typeface="Roboto Medium"/>
                <a:ea typeface="Roboto Medium"/>
                <a:cs typeface="Roboto Medium"/>
                <a:sym typeface="Roboto Medium"/>
              </a:rPr>
              <a:t>02.</a:t>
            </a:r>
            <a:endParaRPr sz="9600">
              <a:solidFill>
                <a:srgbClr val="FB7876"/>
              </a:solidFill>
            </a:endParaRPr>
          </a:p>
        </p:txBody>
      </p:sp>
      <p:sp>
        <p:nvSpPr>
          <p:cNvPr id="83" name="Google Shape;83;p12"/>
          <p:cNvSpPr txBox="1"/>
          <p:nvPr/>
        </p:nvSpPr>
        <p:spPr>
          <a:xfrm>
            <a:off x="1146250" y="2439125"/>
            <a:ext cx="4261500" cy="2097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s" sz="700">
                <a:solidFill>
                  <a:schemeClr val="lt1"/>
                </a:solidFill>
                <a:latin typeface="Roboto"/>
                <a:ea typeface="Roboto"/>
                <a:cs typeface="Roboto"/>
                <a:sym typeface="Roboto"/>
              </a:rPr>
              <a:t>Título presentación proyecto.</a:t>
            </a:r>
            <a:endParaRPr sz="700">
              <a:solidFill>
                <a:srgbClr val="FFFFFF"/>
              </a:solidFill>
              <a:latin typeface="Roboto"/>
              <a:ea typeface="Roboto"/>
              <a:cs typeface="Roboto"/>
              <a:sym typeface="Roboto"/>
            </a:endParaRPr>
          </a:p>
        </p:txBody>
      </p:sp>
      <p:sp>
        <p:nvSpPr>
          <p:cNvPr id="84" name="Google Shape;84;p12"/>
          <p:cNvSpPr/>
          <p:nvPr/>
        </p:nvSpPr>
        <p:spPr>
          <a:xfrm>
            <a:off x="687575"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p:nvPr/>
        </p:nvSpPr>
        <p:spPr>
          <a:xfrm>
            <a:off x="768550"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p:nvPr/>
        </p:nvSpPr>
        <p:spPr>
          <a:xfrm>
            <a:off x="849525" y="2472209"/>
            <a:ext cx="40200" cy="4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FF4543"/>
      </a:dk1>
      <a:lt1>
        <a:srgbClr val="FFFFFF"/>
      </a:lt1>
      <a:dk2>
        <a:srgbClr val="181F2C"/>
      </a:dk2>
      <a:lt2>
        <a:srgbClr val="585858"/>
      </a:lt2>
      <a:accent1>
        <a:srgbClr val="FF6C6A"/>
      </a:accent1>
      <a:accent2>
        <a:srgbClr val="FF918F"/>
      </a:accent2>
      <a:accent3>
        <a:srgbClr val="464C56"/>
      </a:accent3>
      <a:accent4>
        <a:srgbClr val="747980"/>
      </a:accent4>
      <a:accent5>
        <a:srgbClr val="0097A7"/>
      </a:accent5>
      <a:accent6>
        <a:srgbClr val="EEFF41"/>
      </a:accent6>
      <a:hlink>
        <a:srgbClr val="FF47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